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 smtClean="0"/>
              <a:t>Klicka här för att ändra format på underrubrik i bakgrunden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E0571-0F64-4645-8689-90B41CBA9C0F}" type="datetimeFigureOut">
              <a:rPr lang="sv-SE" smtClean="0"/>
              <a:t>2016-05-04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98454-C7B6-44F2-9F97-F64F0C9AE50E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381254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E0571-0F64-4645-8689-90B41CBA9C0F}" type="datetimeFigureOut">
              <a:rPr lang="sv-SE" smtClean="0"/>
              <a:t>2016-05-04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98454-C7B6-44F2-9F97-F64F0C9AE50E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397681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E0571-0F64-4645-8689-90B41CBA9C0F}" type="datetimeFigureOut">
              <a:rPr lang="sv-SE" smtClean="0"/>
              <a:t>2016-05-04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98454-C7B6-44F2-9F97-F64F0C9AE50E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16527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E0571-0F64-4645-8689-90B41CBA9C0F}" type="datetimeFigureOut">
              <a:rPr lang="sv-SE" smtClean="0"/>
              <a:t>2016-05-04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98454-C7B6-44F2-9F97-F64F0C9AE50E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911384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E0571-0F64-4645-8689-90B41CBA9C0F}" type="datetimeFigureOut">
              <a:rPr lang="sv-SE" smtClean="0"/>
              <a:t>2016-05-04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98454-C7B6-44F2-9F97-F64F0C9AE50E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375973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E0571-0F64-4645-8689-90B41CBA9C0F}" type="datetimeFigureOut">
              <a:rPr lang="sv-SE" smtClean="0"/>
              <a:t>2016-05-04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98454-C7B6-44F2-9F97-F64F0C9AE50E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340509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E0571-0F64-4645-8689-90B41CBA9C0F}" type="datetimeFigureOut">
              <a:rPr lang="sv-SE" smtClean="0"/>
              <a:t>2016-05-04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98454-C7B6-44F2-9F97-F64F0C9AE50E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471022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E0571-0F64-4645-8689-90B41CBA9C0F}" type="datetimeFigureOut">
              <a:rPr lang="sv-SE" smtClean="0"/>
              <a:t>2016-05-04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98454-C7B6-44F2-9F97-F64F0C9AE50E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69802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E0571-0F64-4645-8689-90B41CBA9C0F}" type="datetimeFigureOut">
              <a:rPr lang="sv-SE" smtClean="0"/>
              <a:t>2016-05-04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98454-C7B6-44F2-9F97-F64F0C9AE50E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657906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E0571-0F64-4645-8689-90B41CBA9C0F}" type="datetimeFigureOut">
              <a:rPr lang="sv-SE" smtClean="0"/>
              <a:t>2016-05-04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98454-C7B6-44F2-9F97-F64F0C9AE50E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714863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E0571-0F64-4645-8689-90B41CBA9C0F}" type="datetimeFigureOut">
              <a:rPr lang="sv-SE" smtClean="0"/>
              <a:t>2016-05-04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98454-C7B6-44F2-9F97-F64F0C9AE50E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76815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6E0571-0F64-4645-8689-90B41CBA9C0F}" type="datetimeFigureOut">
              <a:rPr lang="sv-SE" smtClean="0"/>
              <a:t>2016-05-04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598454-C7B6-44F2-9F97-F64F0C9AE50E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46797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3.png"/><Relationship Id="rId7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3.png"/><Relationship Id="rId7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dirty="0" smtClean="0"/>
              <a:t>Real </a:t>
            </a:r>
            <a:r>
              <a:rPr lang="sv-SE" dirty="0" err="1" smtClean="0"/>
              <a:t>Time</a:t>
            </a:r>
            <a:r>
              <a:rPr lang="sv-SE" dirty="0" smtClean="0"/>
              <a:t> </a:t>
            </a:r>
            <a:r>
              <a:rPr lang="sv-SE" dirty="0" err="1" smtClean="0"/>
              <a:t>Ferries</a:t>
            </a:r>
            <a:endParaRPr lang="sv-SE" dirty="0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 err="1" smtClean="0"/>
              <a:t>Interreg</a:t>
            </a:r>
            <a:r>
              <a:rPr lang="sv-SE" dirty="0" smtClean="0"/>
              <a:t> BSR </a:t>
            </a:r>
            <a:r>
              <a:rPr lang="sv-SE" dirty="0" err="1" smtClean="0"/>
              <a:t>project</a:t>
            </a:r>
            <a:r>
              <a:rPr lang="sv-SE" dirty="0" smtClean="0"/>
              <a:t> proposition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0345003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The </a:t>
            </a:r>
            <a:r>
              <a:rPr lang="sv-SE" dirty="0" err="1" smtClean="0"/>
              <a:t>project</a:t>
            </a:r>
            <a:r>
              <a:rPr lang="sv-SE" dirty="0" smtClean="0"/>
              <a:t> </a:t>
            </a:r>
            <a:r>
              <a:rPr lang="sv-SE" dirty="0" err="1" smtClean="0"/>
              <a:t>idea</a:t>
            </a:r>
            <a:r>
              <a:rPr lang="sv-SE" dirty="0" smtClean="0"/>
              <a:t>´ in short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65607" y="1412776"/>
            <a:ext cx="8229600" cy="2188840"/>
          </a:xfrm>
        </p:spPr>
        <p:txBody>
          <a:bodyPr/>
          <a:lstStyle/>
          <a:p>
            <a:r>
              <a:rPr lang="sv-SE" dirty="0" err="1" smtClean="0"/>
              <a:t>Providing</a:t>
            </a:r>
            <a:r>
              <a:rPr lang="sv-SE" dirty="0" smtClean="0"/>
              <a:t> a </a:t>
            </a:r>
            <a:r>
              <a:rPr lang="sv-SE" dirty="0" err="1" smtClean="0"/>
              <a:t>generic</a:t>
            </a:r>
            <a:r>
              <a:rPr lang="sv-SE" dirty="0" smtClean="0"/>
              <a:t> </a:t>
            </a:r>
            <a:r>
              <a:rPr lang="sv-SE" dirty="0" err="1" smtClean="0"/>
              <a:t>way</a:t>
            </a:r>
            <a:r>
              <a:rPr lang="sv-SE" dirty="0" smtClean="0"/>
              <a:t>  </a:t>
            </a:r>
            <a:r>
              <a:rPr lang="sv-SE" dirty="0" err="1" smtClean="0"/>
              <a:t>to</a:t>
            </a:r>
            <a:r>
              <a:rPr lang="sv-SE" dirty="0" smtClean="0"/>
              <a:t> </a:t>
            </a:r>
            <a:r>
              <a:rPr lang="sv-SE" dirty="0" err="1" smtClean="0"/>
              <a:t>connect</a:t>
            </a:r>
            <a:r>
              <a:rPr lang="sv-SE" dirty="0" smtClean="0"/>
              <a:t> </a:t>
            </a:r>
            <a:r>
              <a:rPr lang="sv-SE" dirty="0" err="1" smtClean="0"/>
              <a:t>ferries</a:t>
            </a:r>
            <a:r>
              <a:rPr lang="sv-SE" dirty="0" smtClean="0"/>
              <a:t> and </a:t>
            </a:r>
            <a:r>
              <a:rPr lang="sv-SE" dirty="0" smtClean="0"/>
              <a:t>hinterland </a:t>
            </a:r>
            <a:r>
              <a:rPr lang="sv-SE" dirty="0" smtClean="0"/>
              <a:t>transport in BSR  </a:t>
            </a:r>
            <a:r>
              <a:rPr lang="sv-SE" dirty="0" err="1" smtClean="0"/>
              <a:t>with</a:t>
            </a:r>
            <a:r>
              <a:rPr lang="sv-SE" dirty="0" smtClean="0"/>
              <a:t> Real </a:t>
            </a:r>
            <a:r>
              <a:rPr lang="sv-SE" dirty="0" err="1" smtClean="0"/>
              <a:t>Time</a:t>
            </a:r>
            <a:r>
              <a:rPr lang="sv-SE" dirty="0" smtClean="0"/>
              <a:t> Information </a:t>
            </a:r>
            <a:r>
              <a:rPr lang="sv-SE" dirty="0" err="1" smtClean="0"/>
              <a:t>to</a:t>
            </a:r>
            <a:r>
              <a:rPr lang="sv-SE" dirty="0" smtClean="0"/>
              <a:t> </a:t>
            </a:r>
            <a:r>
              <a:rPr lang="sv-SE" dirty="0" err="1" smtClean="0"/>
              <a:t>increase</a:t>
            </a:r>
            <a:r>
              <a:rPr lang="sv-SE" dirty="0" smtClean="0"/>
              <a:t> </a:t>
            </a:r>
            <a:r>
              <a:rPr lang="sv-SE" dirty="0" err="1" smtClean="0"/>
              <a:t>efficiency</a:t>
            </a:r>
            <a:r>
              <a:rPr lang="sv-SE" dirty="0" smtClean="0"/>
              <a:t> in the intermodal </a:t>
            </a:r>
            <a:r>
              <a:rPr lang="sv-SE" dirty="0" err="1" smtClean="0"/>
              <a:t>shift</a:t>
            </a:r>
            <a:r>
              <a:rPr lang="sv-SE" dirty="0" smtClean="0"/>
              <a:t>.</a:t>
            </a:r>
            <a:endParaRPr lang="sv-SE" dirty="0"/>
          </a:p>
        </p:txBody>
      </p:sp>
      <p:sp>
        <p:nvSpPr>
          <p:cNvPr id="4" name="textruta 3"/>
          <p:cNvSpPr txBox="1"/>
          <p:nvPr/>
        </p:nvSpPr>
        <p:spPr>
          <a:xfrm>
            <a:off x="3347864" y="3974841"/>
            <a:ext cx="13548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 err="1" smtClean="0"/>
              <a:t>Building</a:t>
            </a:r>
            <a:r>
              <a:rPr lang="sv-SE" dirty="0" smtClean="0"/>
              <a:t> on :</a:t>
            </a:r>
            <a:endParaRPr lang="sv-SE" dirty="0"/>
          </a:p>
        </p:txBody>
      </p:sp>
      <p:sp>
        <p:nvSpPr>
          <p:cNvPr id="5" name="textruta 4"/>
          <p:cNvSpPr txBox="1"/>
          <p:nvPr/>
        </p:nvSpPr>
        <p:spPr>
          <a:xfrm>
            <a:off x="755576" y="5867980"/>
            <a:ext cx="14579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 smtClean="0"/>
              <a:t>Interface Plus</a:t>
            </a:r>
            <a:endParaRPr lang="sv-SE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561879"/>
            <a:ext cx="165735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3205" y="4725515"/>
            <a:ext cx="1584176" cy="782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ruta 5"/>
          <p:cNvSpPr txBox="1"/>
          <p:nvPr/>
        </p:nvSpPr>
        <p:spPr>
          <a:xfrm>
            <a:off x="2798547" y="5723279"/>
            <a:ext cx="24534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 smtClean="0"/>
              <a:t>Sea </a:t>
            </a:r>
            <a:r>
              <a:rPr lang="sv-SE" dirty="0" err="1" smtClean="0"/>
              <a:t>Traffic</a:t>
            </a:r>
            <a:r>
              <a:rPr lang="sv-SE" dirty="0" smtClean="0"/>
              <a:t> Management</a:t>
            </a:r>
            <a:endParaRPr lang="sv-SE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653136"/>
            <a:ext cx="2607560" cy="951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ruta 6"/>
          <p:cNvSpPr txBox="1"/>
          <p:nvPr/>
        </p:nvSpPr>
        <p:spPr>
          <a:xfrm>
            <a:off x="5796136" y="5705544"/>
            <a:ext cx="25514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 smtClean="0"/>
              <a:t>Intermodal </a:t>
            </a:r>
            <a:r>
              <a:rPr lang="sv-SE" dirty="0" err="1" smtClean="0"/>
              <a:t>Travelplanner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392605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effectLst>
            <a:glow rad="127000">
              <a:schemeClr val="accent1">
                <a:alpha val="35000"/>
              </a:schemeClr>
            </a:glow>
          </a:effectLst>
        </p:spPr>
        <p:txBody>
          <a:bodyPr/>
          <a:lstStyle/>
          <a:p>
            <a:r>
              <a:rPr lang="sv-SE" dirty="0" smtClean="0"/>
              <a:t>The approach</a:t>
            </a:r>
            <a:endParaRPr lang="sv-SE" dirty="0"/>
          </a:p>
        </p:txBody>
      </p:sp>
      <p:pic>
        <p:nvPicPr>
          <p:cNvPr id="2050" name="Picture 2" descr="C:\Users\Per-Erik Holmberg\Downloads\cruise_ship_side_800_wht_8631.jpg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883321"/>
            <a:ext cx="1642272" cy="513210"/>
          </a:xfrm>
          <a:prstGeom prst="rect">
            <a:avLst/>
          </a:prstGeom>
          <a:noFill/>
          <a:effectLst>
            <a:glow rad="127000">
              <a:schemeClr val="accent1">
                <a:alpha val="35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Per-Erik Holmberg\Downloads\cruise_ship_side_800_wht_8631.jpg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780928"/>
            <a:ext cx="1642272" cy="513210"/>
          </a:xfrm>
          <a:prstGeom prst="rect">
            <a:avLst/>
          </a:prstGeom>
          <a:noFill/>
          <a:effectLst>
            <a:glow rad="127000">
              <a:schemeClr val="accent1">
                <a:alpha val="35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Per-Erik Holmberg\Downloads\cruise_ship_side_800_wht_8631.jpg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432" y="4337925"/>
            <a:ext cx="1642272" cy="513210"/>
          </a:xfrm>
          <a:prstGeom prst="rect">
            <a:avLst/>
          </a:prstGeom>
          <a:noFill/>
          <a:effectLst>
            <a:glow rad="127000">
              <a:schemeClr val="accent1">
                <a:alpha val="35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Per-Erik Holmberg\Downloads\cruise_ship_side_800_wht_8631.jpg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48935"/>
            <a:ext cx="1642272" cy="513210"/>
          </a:xfrm>
          <a:prstGeom prst="rect">
            <a:avLst/>
          </a:prstGeom>
          <a:noFill/>
          <a:effectLst>
            <a:glow rad="127000">
              <a:schemeClr val="accent1">
                <a:alpha val="35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Per-Erik Holmberg\Downloads\cruise_ship_side_800_wht_8631.jpg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432" y="4868998"/>
            <a:ext cx="1642272" cy="513210"/>
          </a:xfrm>
          <a:prstGeom prst="rect">
            <a:avLst/>
          </a:prstGeom>
          <a:noFill/>
          <a:effectLst>
            <a:glow rad="127000">
              <a:schemeClr val="accent1">
                <a:alpha val="35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352793"/>
            <a:ext cx="1800200" cy="657142"/>
          </a:xfrm>
          <a:prstGeom prst="rect">
            <a:avLst/>
          </a:prstGeom>
          <a:noFill/>
          <a:ln>
            <a:noFill/>
          </a:ln>
          <a:effectLst>
            <a:glow rad="127000">
              <a:schemeClr val="accent1">
                <a:alpha val="35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3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699293"/>
            <a:ext cx="1116124" cy="551229"/>
          </a:xfrm>
          <a:prstGeom prst="rect">
            <a:avLst/>
          </a:prstGeom>
          <a:noFill/>
          <a:ln>
            <a:noFill/>
          </a:ln>
          <a:effectLst>
            <a:glow rad="127000">
              <a:schemeClr val="accent1">
                <a:alpha val="35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Flödesschema: Process 14"/>
          <p:cNvSpPr>
            <a:spLocks/>
          </p:cNvSpPr>
          <p:nvPr/>
        </p:nvSpPr>
        <p:spPr>
          <a:xfrm>
            <a:off x="2339752" y="4250522"/>
            <a:ext cx="1116124" cy="483614"/>
          </a:xfrm>
          <a:prstGeom prst="flowChartProcess">
            <a:avLst/>
          </a:prstGeom>
          <a:solidFill>
            <a:schemeClr val="bg1"/>
          </a:solidFill>
          <a:effectLst>
            <a:glow rad="127000">
              <a:schemeClr val="accent1">
                <a:alpha val="35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900" dirty="0" err="1" smtClean="0">
                <a:solidFill>
                  <a:schemeClr val="tx1"/>
                </a:solidFill>
              </a:rPr>
              <a:t>RouteExchange</a:t>
            </a:r>
            <a:r>
              <a:rPr lang="sv-SE" sz="900" dirty="0" smtClean="0">
                <a:solidFill>
                  <a:schemeClr val="tx1"/>
                </a:solidFill>
              </a:rPr>
              <a:t> &amp; </a:t>
            </a:r>
            <a:r>
              <a:rPr lang="sv-SE" sz="900" dirty="0" err="1" smtClean="0">
                <a:solidFill>
                  <a:schemeClr val="tx1"/>
                </a:solidFill>
              </a:rPr>
              <a:t>SeaSwim</a:t>
            </a:r>
            <a:endParaRPr lang="sv-SE" sz="900" dirty="0">
              <a:solidFill>
                <a:schemeClr val="tx1"/>
              </a:solidFill>
            </a:endParaRPr>
          </a:p>
        </p:txBody>
      </p:sp>
      <p:sp>
        <p:nvSpPr>
          <p:cNvPr id="17" name="Flödesschema: Process 16"/>
          <p:cNvSpPr>
            <a:spLocks/>
          </p:cNvSpPr>
          <p:nvPr/>
        </p:nvSpPr>
        <p:spPr>
          <a:xfrm>
            <a:off x="4355976" y="1988840"/>
            <a:ext cx="1800200" cy="512662"/>
          </a:xfrm>
          <a:prstGeom prst="flowChartProcess">
            <a:avLst/>
          </a:prstGeom>
          <a:solidFill>
            <a:schemeClr val="bg1"/>
          </a:solidFill>
          <a:effectLst>
            <a:glow rad="127000">
              <a:schemeClr val="accent1">
                <a:alpha val="35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900" dirty="0" err="1" smtClean="0">
                <a:solidFill>
                  <a:schemeClr val="tx1"/>
                </a:solidFill>
              </a:rPr>
              <a:t>TimeTables</a:t>
            </a:r>
            <a:endParaRPr lang="sv-SE" sz="900" dirty="0">
              <a:solidFill>
                <a:schemeClr val="tx1"/>
              </a:solidFill>
            </a:endParaRPr>
          </a:p>
        </p:txBody>
      </p:sp>
      <p:pic>
        <p:nvPicPr>
          <p:cNvPr id="19" name="Picture 2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6362" y="5157192"/>
            <a:ext cx="1656767" cy="1190207"/>
          </a:xfrm>
          <a:prstGeom prst="rect">
            <a:avLst/>
          </a:prstGeom>
          <a:noFill/>
          <a:ln>
            <a:noFill/>
          </a:ln>
          <a:effectLst>
            <a:glow rad="127000">
              <a:schemeClr val="accent1">
                <a:alpha val="35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Flödesschema: Process 17"/>
          <p:cNvSpPr>
            <a:spLocks/>
          </p:cNvSpPr>
          <p:nvPr/>
        </p:nvSpPr>
        <p:spPr>
          <a:xfrm>
            <a:off x="4453239" y="6325290"/>
            <a:ext cx="1679890" cy="532710"/>
          </a:xfrm>
          <a:prstGeom prst="flowChartProcess">
            <a:avLst/>
          </a:prstGeom>
          <a:solidFill>
            <a:schemeClr val="bg1"/>
          </a:solidFill>
          <a:effectLst>
            <a:glow rad="127000">
              <a:schemeClr val="accent1">
                <a:alpha val="35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900" dirty="0" smtClean="0">
                <a:solidFill>
                  <a:schemeClr val="tx1"/>
                </a:solidFill>
              </a:rPr>
              <a:t>FRIS + Interfaces  </a:t>
            </a:r>
            <a:r>
              <a:rPr lang="sv-SE" sz="900" dirty="0" err="1" smtClean="0">
                <a:solidFill>
                  <a:schemeClr val="tx1"/>
                </a:solidFill>
              </a:rPr>
              <a:t>to</a:t>
            </a:r>
            <a:r>
              <a:rPr lang="sv-SE" sz="900" dirty="0" smtClean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sv-SE" sz="900" dirty="0" smtClean="0">
                <a:solidFill>
                  <a:schemeClr val="tx1"/>
                </a:solidFill>
              </a:rPr>
              <a:t>Land Transport &amp; </a:t>
            </a:r>
            <a:r>
              <a:rPr lang="sv-SE" sz="900" dirty="0" err="1" smtClean="0">
                <a:solidFill>
                  <a:schemeClr val="tx1"/>
                </a:solidFill>
              </a:rPr>
              <a:t>Ferry</a:t>
            </a:r>
            <a:r>
              <a:rPr lang="sv-SE" sz="900" dirty="0" smtClean="0">
                <a:solidFill>
                  <a:schemeClr val="tx1"/>
                </a:solidFill>
              </a:rPr>
              <a:t> terminals</a:t>
            </a:r>
            <a:endParaRPr lang="sv-SE" sz="900" dirty="0">
              <a:solidFill>
                <a:schemeClr val="tx1"/>
              </a:solidFill>
            </a:endParaRPr>
          </a:p>
        </p:txBody>
      </p:sp>
      <p:cxnSp>
        <p:nvCxnSpPr>
          <p:cNvPr id="21" name="Rak 20"/>
          <p:cNvCxnSpPr>
            <a:cxnSpLocks/>
            <a:stCxn id="6" idx="3"/>
            <a:endCxn id="16" idx="1"/>
          </p:cNvCxnSpPr>
          <p:nvPr/>
        </p:nvCxnSpPr>
        <p:spPr>
          <a:xfrm>
            <a:off x="1893792" y="3037533"/>
            <a:ext cx="445960" cy="937375"/>
          </a:xfrm>
          <a:prstGeom prst="line">
            <a:avLst/>
          </a:prstGeom>
          <a:effectLst>
            <a:glow rad="127000">
              <a:schemeClr val="accent1">
                <a:alpha val="35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Rak 22"/>
          <p:cNvCxnSpPr>
            <a:cxnSpLocks/>
            <a:stCxn id="9" idx="3"/>
            <a:endCxn id="16" idx="1"/>
          </p:cNvCxnSpPr>
          <p:nvPr/>
        </p:nvCxnSpPr>
        <p:spPr>
          <a:xfrm>
            <a:off x="1893792" y="3605540"/>
            <a:ext cx="445960" cy="369368"/>
          </a:xfrm>
          <a:prstGeom prst="line">
            <a:avLst/>
          </a:prstGeom>
          <a:effectLst>
            <a:glow rad="127000">
              <a:schemeClr val="accent1">
                <a:alpha val="35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Rak 24"/>
          <p:cNvCxnSpPr>
            <a:cxnSpLocks/>
            <a:stCxn id="2050" idx="3"/>
            <a:endCxn id="16" idx="1"/>
          </p:cNvCxnSpPr>
          <p:nvPr/>
        </p:nvCxnSpPr>
        <p:spPr>
          <a:xfrm flipV="1">
            <a:off x="1893792" y="3974908"/>
            <a:ext cx="445960" cy="165018"/>
          </a:xfrm>
          <a:prstGeom prst="line">
            <a:avLst/>
          </a:prstGeom>
          <a:effectLst>
            <a:glow rad="127000">
              <a:schemeClr val="accent1">
                <a:alpha val="35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Rak 26"/>
          <p:cNvCxnSpPr>
            <a:cxnSpLocks/>
            <a:stCxn id="7" idx="3"/>
            <a:endCxn id="16" idx="1"/>
          </p:cNvCxnSpPr>
          <p:nvPr/>
        </p:nvCxnSpPr>
        <p:spPr>
          <a:xfrm flipV="1">
            <a:off x="1907704" y="3974908"/>
            <a:ext cx="432048" cy="619622"/>
          </a:xfrm>
          <a:prstGeom prst="line">
            <a:avLst/>
          </a:prstGeom>
          <a:effectLst>
            <a:glow rad="127000">
              <a:schemeClr val="accent1">
                <a:alpha val="35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Rak 28"/>
          <p:cNvCxnSpPr>
            <a:cxnSpLocks/>
            <a:stCxn id="10" idx="3"/>
            <a:endCxn id="16" idx="1"/>
          </p:cNvCxnSpPr>
          <p:nvPr/>
        </p:nvCxnSpPr>
        <p:spPr>
          <a:xfrm flipV="1">
            <a:off x="1907704" y="3974908"/>
            <a:ext cx="432048" cy="1150695"/>
          </a:xfrm>
          <a:prstGeom prst="line">
            <a:avLst/>
          </a:prstGeom>
          <a:effectLst>
            <a:glow rad="127000">
              <a:schemeClr val="accent1">
                <a:alpha val="35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Rak 30"/>
          <p:cNvCxnSpPr>
            <a:cxnSpLocks/>
            <a:stCxn id="6" idx="3"/>
            <a:endCxn id="17" idx="1"/>
          </p:cNvCxnSpPr>
          <p:nvPr/>
        </p:nvCxnSpPr>
        <p:spPr>
          <a:xfrm flipV="1">
            <a:off x="1893792" y="2245171"/>
            <a:ext cx="2462184" cy="792362"/>
          </a:xfrm>
          <a:prstGeom prst="line">
            <a:avLst/>
          </a:prstGeom>
          <a:effectLst>
            <a:glow rad="127000">
              <a:schemeClr val="accent1">
                <a:alpha val="35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49" name="Bildobjekt 2048"/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4561" y="3249915"/>
            <a:ext cx="1445101" cy="1601220"/>
          </a:xfrm>
          <a:prstGeom prst="rect">
            <a:avLst/>
          </a:prstGeom>
          <a:effectLst>
            <a:glow rad="127000">
              <a:schemeClr val="accent1">
                <a:alpha val="35000"/>
              </a:schemeClr>
            </a:glow>
          </a:effectLst>
          <a:scene3d>
            <a:camera prst="orthographicFront">
              <a:rot lat="0" lon="10800000" rev="0"/>
            </a:camera>
            <a:lightRig rig="threePt" dir="t"/>
          </a:scene3d>
        </p:spPr>
      </p:pic>
      <p:cxnSp>
        <p:nvCxnSpPr>
          <p:cNvPr id="2052" name="Rak 2051"/>
          <p:cNvCxnSpPr>
            <a:cxnSpLocks/>
            <a:stCxn id="2049" idx="1"/>
            <a:endCxn id="2058" idx="6"/>
          </p:cNvCxnSpPr>
          <p:nvPr/>
        </p:nvCxnSpPr>
        <p:spPr>
          <a:xfrm flipH="1" flipV="1">
            <a:off x="6026156" y="3974907"/>
            <a:ext cx="1048405" cy="75618"/>
          </a:xfrm>
          <a:prstGeom prst="line">
            <a:avLst/>
          </a:prstGeom>
          <a:effectLst>
            <a:glow rad="127000">
              <a:schemeClr val="accent1">
                <a:alpha val="35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3" name="textruta 2052"/>
          <p:cNvSpPr txBox="1">
            <a:spLocks/>
          </p:cNvSpPr>
          <p:nvPr/>
        </p:nvSpPr>
        <p:spPr>
          <a:xfrm>
            <a:off x="8519662" y="5364694"/>
            <a:ext cx="414472" cy="369332"/>
          </a:xfrm>
          <a:prstGeom prst="rect">
            <a:avLst/>
          </a:prstGeom>
          <a:noFill/>
          <a:effectLst>
            <a:glow rad="127000">
              <a:schemeClr val="accent1">
                <a:alpha val="35000"/>
              </a:schemeClr>
            </a:glow>
          </a:effectLst>
        </p:spPr>
        <p:txBody>
          <a:bodyPr wrap="none" rtlCol="0">
            <a:spAutoFit/>
          </a:bodyPr>
          <a:lstStyle/>
          <a:p>
            <a:r>
              <a:rPr lang="sv-SE" dirty="0" smtClean="0"/>
              <a:t>PT</a:t>
            </a:r>
            <a:endParaRPr lang="sv-SE" dirty="0"/>
          </a:p>
        </p:txBody>
      </p:sp>
      <p:pic>
        <p:nvPicPr>
          <p:cNvPr id="2055" name="Bildobjekt 2054"/>
          <p:cNvPicPr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7982" y="2313602"/>
            <a:ext cx="1691680" cy="467326"/>
          </a:xfrm>
          <a:prstGeom prst="rect">
            <a:avLst/>
          </a:prstGeom>
          <a:effectLst>
            <a:glow rad="127000">
              <a:schemeClr val="accent1">
                <a:alpha val="35000"/>
              </a:schemeClr>
            </a:glow>
          </a:effectLst>
          <a:scene3d>
            <a:camera prst="orthographicFront">
              <a:rot lat="0" lon="10800000" rev="0"/>
            </a:camera>
            <a:lightRig rig="threePt" dir="t"/>
          </a:scene3d>
        </p:spPr>
      </p:pic>
      <p:cxnSp>
        <p:nvCxnSpPr>
          <p:cNvPr id="2057" name="Rak 2056"/>
          <p:cNvCxnSpPr>
            <a:cxnSpLocks/>
            <a:stCxn id="2058" idx="6"/>
            <a:endCxn id="2055" idx="1"/>
          </p:cNvCxnSpPr>
          <p:nvPr/>
        </p:nvCxnSpPr>
        <p:spPr>
          <a:xfrm flipV="1">
            <a:off x="6026156" y="2547265"/>
            <a:ext cx="801826" cy="1427642"/>
          </a:xfrm>
          <a:prstGeom prst="line">
            <a:avLst/>
          </a:prstGeom>
          <a:effectLst>
            <a:glow rad="127000">
              <a:schemeClr val="accent1">
                <a:alpha val="35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8" name="Ellips 2057"/>
          <p:cNvSpPr>
            <a:spLocks/>
          </p:cNvSpPr>
          <p:nvPr/>
        </p:nvSpPr>
        <p:spPr>
          <a:xfrm>
            <a:off x="4412467" y="3254908"/>
            <a:ext cx="1613689" cy="1439998"/>
          </a:xfrm>
          <a:prstGeom prst="ellipse">
            <a:avLst/>
          </a:prstGeom>
          <a:effectLst>
            <a:glow rad="127000">
              <a:schemeClr val="accent1">
                <a:alpha val="35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2800" dirty="0" smtClean="0">
                <a:latin typeface="Arial Black" panose="020B0A04020102020204" pitchFamily="34" charset="0"/>
              </a:rPr>
              <a:t>RTF</a:t>
            </a:r>
          </a:p>
          <a:p>
            <a:pPr algn="ctr"/>
            <a:r>
              <a:rPr lang="sv-SE" sz="2800" dirty="0" err="1" smtClean="0">
                <a:latin typeface="Arial Black" panose="020B0A04020102020204" pitchFamily="34" charset="0"/>
              </a:rPr>
              <a:t>DataHub</a:t>
            </a:r>
            <a:endParaRPr lang="sv-SE" sz="2800" dirty="0">
              <a:latin typeface="Arial Black" panose="020B0A04020102020204" pitchFamily="34" charset="0"/>
            </a:endParaRPr>
          </a:p>
        </p:txBody>
      </p:sp>
      <p:sp>
        <p:nvSpPr>
          <p:cNvPr id="2062" name="Ned 2061"/>
          <p:cNvSpPr>
            <a:spLocks/>
          </p:cNvSpPr>
          <p:nvPr/>
        </p:nvSpPr>
        <p:spPr>
          <a:xfrm>
            <a:off x="4931279" y="2641352"/>
            <a:ext cx="576064" cy="396181"/>
          </a:xfrm>
          <a:prstGeom prst="downArrow">
            <a:avLst/>
          </a:prstGeom>
          <a:effectLst>
            <a:glow rad="127000">
              <a:schemeClr val="accent1">
                <a:alpha val="35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2063" name="Höger 2062"/>
          <p:cNvSpPr>
            <a:spLocks/>
          </p:cNvSpPr>
          <p:nvPr/>
        </p:nvSpPr>
        <p:spPr>
          <a:xfrm>
            <a:off x="3563888" y="3862145"/>
            <a:ext cx="648072" cy="475780"/>
          </a:xfrm>
          <a:prstGeom prst="rightArrow">
            <a:avLst/>
          </a:prstGeom>
          <a:effectLst>
            <a:glow rad="127000">
              <a:schemeClr val="accent1">
                <a:alpha val="35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cxnSp>
        <p:nvCxnSpPr>
          <p:cNvPr id="2065" name="Rak 2064"/>
          <p:cNvCxnSpPr>
            <a:cxnSpLocks/>
            <a:endCxn id="19" idx="1"/>
          </p:cNvCxnSpPr>
          <p:nvPr/>
        </p:nvCxnSpPr>
        <p:spPr>
          <a:xfrm>
            <a:off x="1835696" y="5382208"/>
            <a:ext cx="2640666" cy="370088"/>
          </a:xfrm>
          <a:prstGeom prst="line">
            <a:avLst/>
          </a:prstGeom>
          <a:effectLst>
            <a:glow rad="127000">
              <a:schemeClr val="accent1">
                <a:alpha val="35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67" name="Upp 2066"/>
          <p:cNvSpPr>
            <a:spLocks/>
          </p:cNvSpPr>
          <p:nvPr/>
        </p:nvSpPr>
        <p:spPr>
          <a:xfrm>
            <a:off x="5057445" y="4734136"/>
            <a:ext cx="432048" cy="391467"/>
          </a:xfrm>
          <a:prstGeom prst="upArrow">
            <a:avLst/>
          </a:prstGeom>
          <a:effectLst>
            <a:glow rad="127000">
              <a:schemeClr val="accent1">
                <a:alpha val="35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52" name="Picture 3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340768"/>
            <a:ext cx="1116124" cy="551229"/>
          </a:xfrm>
          <a:prstGeom prst="rect">
            <a:avLst/>
          </a:prstGeom>
          <a:noFill/>
          <a:ln>
            <a:noFill/>
          </a:ln>
          <a:effectLst>
            <a:glow rad="127000">
              <a:schemeClr val="accent1">
                <a:alpha val="35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" name="Flödesschema: Process 52"/>
          <p:cNvSpPr>
            <a:spLocks/>
          </p:cNvSpPr>
          <p:nvPr/>
        </p:nvSpPr>
        <p:spPr>
          <a:xfrm>
            <a:off x="1907704" y="1891997"/>
            <a:ext cx="1116124" cy="483614"/>
          </a:xfrm>
          <a:prstGeom prst="flowChartProcess">
            <a:avLst/>
          </a:prstGeom>
          <a:solidFill>
            <a:schemeClr val="bg1"/>
          </a:solidFill>
          <a:effectLst>
            <a:glow rad="127000">
              <a:schemeClr val="accent1">
                <a:alpha val="35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900" dirty="0" err="1" smtClean="0">
                <a:solidFill>
                  <a:schemeClr val="tx1"/>
                </a:solidFill>
              </a:rPr>
              <a:t>PortCDM</a:t>
            </a:r>
            <a:endParaRPr lang="sv-SE" sz="900" dirty="0">
              <a:solidFill>
                <a:schemeClr val="tx1"/>
              </a:solidFill>
            </a:endParaRPr>
          </a:p>
        </p:txBody>
      </p:sp>
      <p:pic>
        <p:nvPicPr>
          <p:cNvPr id="2070" name="Picture 3" descr="C:\Users\Per-Erik Holmberg\Dropbox\bilder\Dreamstine Clipart\dreamstime_m_55248581.jpg"/>
          <p:cNvPicPr>
            <a:picLocks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4561" y="5470921"/>
            <a:ext cx="1052417" cy="526209"/>
          </a:xfrm>
          <a:prstGeom prst="rect">
            <a:avLst/>
          </a:prstGeom>
          <a:noFill/>
          <a:effectLst>
            <a:glow rad="127000">
              <a:schemeClr val="accent1">
                <a:alpha val="35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3" descr="C:\Users\Per-Erik Holmberg\Dropbox\bilder\Dreamstine Clipart\dreamstime_m_55248581.jpg"/>
          <p:cNvPicPr>
            <a:picLocks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53" y="1483726"/>
            <a:ext cx="1052417" cy="526209"/>
          </a:xfrm>
          <a:prstGeom prst="rect">
            <a:avLst/>
          </a:prstGeom>
          <a:noFill/>
          <a:effectLst>
            <a:glow rad="127000">
              <a:schemeClr val="accent1">
                <a:alpha val="35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072" name="Rak 2071"/>
          <p:cNvCxnSpPr>
            <a:cxnSpLocks/>
            <a:stCxn id="57" idx="3"/>
          </p:cNvCxnSpPr>
          <p:nvPr/>
        </p:nvCxnSpPr>
        <p:spPr>
          <a:xfrm>
            <a:off x="1151370" y="1746831"/>
            <a:ext cx="756334" cy="0"/>
          </a:xfrm>
          <a:prstGeom prst="line">
            <a:avLst/>
          </a:prstGeom>
          <a:effectLst>
            <a:glow rad="127000">
              <a:schemeClr val="accent1">
                <a:alpha val="35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4" name="Rak 2073"/>
          <p:cNvCxnSpPr>
            <a:cxnSpLocks/>
            <a:stCxn id="52" idx="3"/>
            <a:endCxn id="2058" idx="1"/>
          </p:cNvCxnSpPr>
          <p:nvPr/>
        </p:nvCxnSpPr>
        <p:spPr>
          <a:xfrm>
            <a:off x="3023828" y="1616383"/>
            <a:ext cx="1624958" cy="1849408"/>
          </a:xfrm>
          <a:prstGeom prst="line">
            <a:avLst/>
          </a:prstGeom>
          <a:effectLst>
            <a:glow rad="127000">
              <a:schemeClr val="accent1">
                <a:alpha val="35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6" name="Rak 2075"/>
          <p:cNvCxnSpPr>
            <a:cxnSpLocks/>
            <a:stCxn id="2070" idx="1"/>
          </p:cNvCxnSpPr>
          <p:nvPr/>
        </p:nvCxnSpPr>
        <p:spPr>
          <a:xfrm flipH="1">
            <a:off x="6156176" y="5734026"/>
            <a:ext cx="918385" cy="18269"/>
          </a:xfrm>
          <a:prstGeom prst="line">
            <a:avLst/>
          </a:prstGeom>
          <a:effectLst>
            <a:glow rad="127000">
              <a:schemeClr val="accent1">
                <a:alpha val="35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6" name="Picture 3" descr="C:\Users\Per-Erik Holmberg\Dropbox\bilder\Dreamstine Clipart\dreamstime_m_55248581.jpg"/>
          <p:cNvPicPr>
            <a:picLocks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6961" y="5623321"/>
            <a:ext cx="1052417" cy="526209"/>
          </a:xfrm>
          <a:prstGeom prst="rect">
            <a:avLst/>
          </a:prstGeom>
          <a:noFill/>
          <a:effectLst>
            <a:glow rad="127000">
              <a:schemeClr val="accent1">
                <a:alpha val="35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3" descr="C:\Users\Per-Erik Holmberg\Dropbox\bilder\Dreamstine Clipart\dreamstime_m_55248581.jpg"/>
          <p:cNvPicPr>
            <a:picLocks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9361" y="5775721"/>
            <a:ext cx="1052417" cy="526209"/>
          </a:xfrm>
          <a:prstGeom prst="rect">
            <a:avLst/>
          </a:prstGeom>
          <a:noFill/>
          <a:effectLst>
            <a:glow rad="127000">
              <a:schemeClr val="accent1">
                <a:alpha val="35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3" descr="C:\Users\Per-Erik Holmberg\Dropbox\bilder\Dreamstine Clipart\dreamstime_m_55248581.jpg"/>
          <p:cNvPicPr>
            <a:picLocks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353" y="1636126"/>
            <a:ext cx="1052417" cy="526209"/>
          </a:xfrm>
          <a:prstGeom prst="rect">
            <a:avLst/>
          </a:prstGeom>
          <a:noFill/>
          <a:effectLst>
            <a:glow rad="127000">
              <a:schemeClr val="accent1">
                <a:alpha val="35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3" descr="C:\Users\Per-Erik Holmberg\Dropbox\bilder\Dreamstine Clipart\dreamstime_m_55248581.jpg"/>
          <p:cNvPicPr>
            <a:picLocks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753" y="1788526"/>
            <a:ext cx="1052417" cy="526209"/>
          </a:xfrm>
          <a:prstGeom prst="rect">
            <a:avLst/>
          </a:prstGeom>
          <a:noFill/>
          <a:effectLst>
            <a:glow rad="127000">
              <a:schemeClr val="accent1">
                <a:alpha val="35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8717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effectLst>
            <a:glow rad="127000">
              <a:schemeClr val="accent1">
                <a:alpha val="35000"/>
              </a:schemeClr>
            </a:glow>
          </a:effectLst>
        </p:spPr>
        <p:txBody>
          <a:bodyPr/>
          <a:lstStyle/>
          <a:p>
            <a:r>
              <a:rPr lang="sv-SE" dirty="0" smtClean="0"/>
              <a:t>The approach</a:t>
            </a:r>
            <a:endParaRPr lang="sv-SE" dirty="0"/>
          </a:p>
        </p:txBody>
      </p:sp>
      <p:pic>
        <p:nvPicPr>
          <p:cNvPr id="2050" name="Picture 2" descr="C:\Users\Per-Erik Holmberg\Downloads\cruise_ship_side_800_wht_8631.jpg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883321"/>
            <a:ext cx="1642272" cy="513210"/>
          </a:xfrm>
          <a:prstGeom prst="rect">
            <a:avLst/>
          </a:prstGeom>
          <a:noFill/>
          <a:effectLst>
            <a:glow rad="127000">
              <a:schemeClr val="accent1">
                <a:alpha val="35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Per-Erik Holmberg\Downloads\cruise_ship_side_800_wht_8631.jpg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780928"/>
            <a:ext cx="1642272" cy="513210"/>
          </a:xfrm>
          <a:prstGeom prst="rect">
            <a:avLst/>
          </a:prstGeom>
          <a:noFill/>
          <a:effectLst>
            <a:glow rad="127000">
              <a:schemeClr val="accent1">
                <a:alpha val="35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Per-Erik Holmberg\Downloads\cruise_ship_side_800_wht_8631.jpg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432" y="4337925"/>
            <a:ext cx="1642272" cy="513210"/>
          </a:xfrm>
          <a:prstGeom prst="rect">
            <a:avLst/>
          </a:prstGeom>
          <a:noFill/>
          <a:effectLst>
            <a:glow rad="127000">
              <a:schemeClr val="accent1">
                <a:alpha val="35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Per-Erik Holmberg\Downloads\cruise_ship_side_800_wht_8631.jpg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48935"/>
            <a:ext cx="1642272" cy="513210"/>
          </a:xfrm>
          <a:prstGeom prst="rect">
            <a:avLst/>
          </a:prstGeom>
          <a:noFill/>
          <a:effectLst>
            <a:glow rad="127000">
              <a:schemeClr val="accent1">
                <a:alpha val="35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Per-Erik Holmberg\Downloads\cruise_ship_side_800_wht_8631.jpg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432" y="4868998"/>
            <a:ext cx="1642272" cy="513210"/>
          </a:xfrm>
          <a:prstGeom prst="rect">
            <a:avLst/>
          </a:prstGeom>
          <a:noFill/>
          <a:effectLst>
            <a:glow rad="127000">
              <a:schemeClr val="accent1">
                <a:alpha val="35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352793"/>
            <a:ext cx="1800200" cy="657142"/>
          </a:xfrm>
          <a:prstGeom prst="rect">
            <a:avLst/>
          </a:prstGeom>
          <a:noFill/>
          <a:ln>
            <a:noFill/>
          </a:ln>
          <a:effectLst>
            <a:glow rad="127000">
              <a:schemeClr val="accent1">
                <a:alpha val="35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3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699293"/>
            <a:ext cx="1116124" cy="551229"/>
          </a:xfrm>
          <a:prstGeom prst="rect">
            <a:avLst/>
          </a:prstGeom>
          <a:noFill/>
          <a:ln>
            <a:noFill/>
          </a:ln>
          <a:effectLst>
            <a:glow rad="127000">
              <a:schemeClr val="accent1">
                <a:alpha val="35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Flödesschema: Process 14"/>
          <p:cNvSpPr>
            <a:spLocks/>
          </p:cNvSpPr>
          <p:nvPr/>
        </p:nvSpPr>
        <p:spPr>
          <a:xfrm>
            <a:off x="2339752" y="4250522"/>
            <a:ext cx="1116124" cy="483614"/>
          </a:xfrm>
          <a:prstGeom prst="flowChartProcess">
            <a:avLst/>
          </a:prstGeom>
          <a:solidFill>
            <a:schemeClr val="bg1"/>
          </a:solidFill>
          <a:effectLst>
            <a:glow rad="127000">
              <a:schemeClr val="accent1">
                <a:alpha val="35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900" dirty="0" err="1" smtClean="0">
                <a:solidFill>
                  <a:schemeClr val="tx1"/>
                </a:solidFill>
              </a:rPr>
              <a:t>RouteExchange</a:t>
            </a:r>
            <a:r>
              <a:rPr lang="sv-SE" sz="900" dirty="0" smtClean="0">
                <a:solidFill>
                  <a:schemeClr val="tx1"/>
                </a:solidFill>
              </a:rPr>
              <a:t> &amp; </a:t>
            </a:r>
            <a:r>
              <a:rPr lang="sv-SE" sz="900" dirty="0" err="1" smtClean="0">
                <a:solidFill>
                  <a:schemeClr val="tx1"/>
                </a:solidFill>
              </a:rPr>
              <a:t>SeaSwim</a:t>
            </a:r>
            <a:endParaRPr lang="sv-SE" sz="900" dirty="0">
              <a:solidFill>
                <a:schemeClr val="tx1"/>
              </a:solidFill>
            </a:endParaRPr>
          </a:p>
        </p:txBody>
      </p:sp>
      <p:sp>
        <p:nvSpPr>
          <p:cNvPr id="17" name="Flödesschema: Process 16"/>
          <p:cNvSpPr>
            <a:spLocks/>
          </p:cNvSpPr>
          <p:nvPr/>
        </p:nvSpPr>
        <p:spPr>
          <a:xfrm>
            <a:off x="4355976" y="1988840"/>
            <a:ext cx="1800200" cy="512662"/>
          </a:xfrm>
          <a:prstGeom prst="flowChartProcess">
            <a:avLst/>
          </a:prstGeom>
          <a:solidFill>
            <a:schemeClr val="bg1"/>
          </a:solidFill>
          <a:effectLst>
            <a:glow rad="127000">
              <a:schemeClr val="accent1">
                <a:alpha val="35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900" dirty="0" err="1" smtClean="0">
                <a:solidFill>
                  <a:schemeClr val="tx1"/>
                </a:solidFill>
              </a:rPr>
              <a:t>TimeTables</a:t>
            </a:r>
            <a:endParaRPr lang="sv-SE" sz="900" dirty="0">
              <a:solidFill>
                <a:schemeClr val="tx1"/>
              </a:solidFill>
            </a:endParaRPr>
          </a:p>
        </p:txBody>
      </p:sp>
      <p:pic>
        <p:nvPicPr>
          <p:cNvPr id="19" name="Picture 2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6362" y="5157192"/>
            <a:ext cx="1656767" cy="1190207"/>
          </a:xfrm>
          <a:prstGeom prst="rect">
            <a:avLst/>
          </a:prstGeom>
          <a:noFill/>
          <a:ln>
            <a:noFill/>
          </a:ln>
          <a:effectLst>
            <a:glow rad="127000">
              <a:schemeClr val="accent1">
                <a:alpha val="35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Flödesschema: Process 17"/>
          <p:cNvSpPr>
            <a:spLocks/>
          </p:cNvSpPr>
          <p:nvPr/>
        </p:nvSpPr>
        <p:spPr>
          <a:xfrm>
            <a:off x="4453239" y="6325290"/>
            <a:ext cx="1679890" cy="532710"/>
          </a:xfrm>
          <a:prstGeom prst="flowChartProcess">
            <a:avLst/>
          </a:prstGeom>
          <a:solidFill>
            <a:schemeClr val="bg1"/>
          </a:solidFill>
          <a:effectLst>
            <a:glow rad="127000">
              <a:schemeClr val="accent1">
                <a:alpha val="35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900" dirty="0" err="1" smtClean="0">
                <a:solidFill>
                  <a:schemeClr val="tx1"/>
                </a:solidFill>
              </a:rPr>
              <a:t>FRIS+Interfaces</a:t>
            </a:r>
            <a:r>
              <a:rPr lang="sv-SE" sz="900" dirty="0" smtClean="0">
                <a:solidFill>
                  <a:schemeClr val="tx1"/>
                </a:solidFill>
              </a:rPr>
              <a:t>  </a:t>
            </a:r>
            <a:r>
              <a:rPr lang="sv-SE" sz="900" dirty="0" err="1" smtClean="0">
                <a:solidFill>
                  <a:schemeClr val="tx1"/>
                </a:solidFill>
              </a:rPr>
              <a:t>to</a:t>
            </a:r>
            <a:r>
              <a:rPr lang="sv-SE" sz="900" dirty="0" smtClean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sv-SE" sz="900" dirty="0" smtClean="0">
                <a:solidFill>
                  <a:schemeClr val="tx1"/>
                </a:solidFill>
              </a:rPr>
              <a:t>Land Transport &amp; </a:t>
            </a:r>
            <a:r>
              <a:rPr lang="sv-SE" sz="900" dirty="0" err="1" smtClean="0">
                <a:solidFill>
                  <a:schemeClr val="tx1"/>
                </a:solidFill>
              </a:rPr>
              <a:t>Ferry</a:t>
            </a:r>
            <a:r>
              <a:rPr lang="sv-SE" sz="900" dirty="0" smtClean="0">
                <a:solidFill>
                  <a:schemeClr val="tx1"/>
                </a:solidFill>
              </a:rPr>
              <a:t> terminals</a:t>
            </a:r>
            <a:endParaRPr lang="sv-SE" sz="900" dirty="0">
              <a:solidFill>
                <a:schemeClr val="tx1"/>
              </a:solidFill>
            </a:endParaRPr>
          </a:p>
        </p:txBody>
      </p:sp>
      <p:cxnSp>
        <p:nvCxnSpPr>
          <p:cNvPr id="21" name="Rak 20"/>
          <p:cNvCxnSpPr>
            <a:cxnSpLocks/>
            <a:stCxn id="6" idx="3"/>
            <a:endCxn id="16" idx="1"/>
          </p:cNvCxnSpPr>
          <p:nvPr/>
        </p:nvCxnSpPr>
        <p:spPr>
          <a:xfrm>
            <a:off x="1893792" y="3037533"/>
            <a:ext cx="445960" cy="937375"/>
          </a:xfrm>
          <a:prstGeom prst="line">
            <a:avLst/>
          </a:prstGeom>
          <a:effectLst>
            <a:glow rad="127000">
              <a:schemeClr val="accent1">
                <a:alpha val="35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Rak 22"/>
          <p:cNvCxnSpPr>
            <a:cxnSpLocks/>
            <a:stCxn id="9" idx="3"/>
            <a:endCxn id="16" idx="1"/>
          </p:cNvCxnSpPr>
          <p:nvPr/>
        </p:nvCxnSpPr>
        <p:spPr>
          <a:xfrm>
            <a:off x="1893792" y="3605540"/>
            <a:ext cx="445960" cy="369368"/>
          </a:xfrm>
          <a:prstGeom prst="line">
            <a:avLst/>
          </a:prstGeom>
          <a:effectLst>
            <a:glow rad="127000">
              <a:schemeClr val="accent1">
                <a:alpha val="35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Rak 24"/>
          <p:cNvCxnSpPr>
            <a:cxnSpLocks/>
            <a:stCxn id="2050" idx="3"/>
            <a:endCxn id="16" idx="1"/>
          </p:cNvCxnSpPr>
          <p:nvPr/>
        </p:nvCxnSpPr>
        <p:spPr>
          <a:xfrm flipV="1">
            <a:off x="1893792" y="3974908"/>
            <a:ext cx="445960" cy="165018"/>
          </a:xfrm>
          <a:prstGeom prst="line">
            <a:avLst/>
          </a:prstGeom>
          <a:effectLst>
            <a:glow rad="127000">
              <a:schemeClr val="accent1">
                <a:alpha val="35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Rak 26"/>
          <p:cNvCxnSpPr>
            <a:cxnSpLocks/>
            <a:stCxn id="7" idx="3"/>
            <a:endCxn id="16" idx="1"/>
          </p:cNvCxnSpPr>
          <p:nvPr/>
        </p:nvCxnSpPr>
        <p:spPr>
          <a:xfrm flipV="1">
            <a:off x="1907704" y="3974908"/>
            <a:ext cx="432048" cy="619622"/>
          </a:xfrm>
          <a:prstGeom prst="line">
            <a:avLst/>
          </a:prstGeom>
          <a:effectLst>
            <a:glow rad="127000">
              <a:schemeClr val="accent1">
                <a:alpha val="35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Rak 28"/>
          <p:cNvCxnSpPr>
            <a:cxnSpLocks/>
            <a:stCxn id="10" idx="3"/>
            <a:endCxn id="16" idx="1"/>
          </p:cNvCxnSpPr>
          <p:nvPr/>
        </p:nvCxnSpPr>
        <p:spPr>
          <a:xfrm flipV="1">
            <a:off x="1907704" y="3974908"/>
            <a:ext cx="432048" cy="1150695"/>
          </a:xfrm>
          <a:prstGeom prst="line">
            <a:avLst/>
          </a:prstGeom>
          <a:effectLst>
            <a:glow rad="127000">
              <a:schemeClr val="accent1">
                <a:alpha val="35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Rak 30"/>
          <p:cNvCxnSpPr>
            <a:cxnSpLocks/>
            <a:stCxn id="6" idx="3"/>
            <a:endCxn id="17" idx="1"/>
          </p:cNvCxnSpPr>
          <p:nvPr/>
        </p:nvCxnSpPr>
        <p:spPr>
          <a:xfrm flipV="1">
            <a:off x="1893792" y="2245171"/>
            <a:ext cx="2462184" cy="792362"/>
          </a:xfrm>
          <a:prstGeom prst="line">
            <a:avLst/>
          </a:prstGeom>
          <a:effectLst>
            <a:glow rad="127000">
              <a:schemeClr val="accent1">
                <a:alpha val="35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49" name="Bildobjekt 2048"/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4561" y="3249915"/>
            <a:ext cx="1445101" cy="1601220"/>
          </a:xfrm>
          <a:prstGeom prst="rect">
            <a:avLst/>
          </a:prstGeom>
          <a:effectLst>
            <a:glow rad="127000">
              <a:schemeClr val="accent1">
                <a:alpha val="35000"/>
              </a:schemeClr>
            </a:glow>
          </a:effectLst>
          <a:scene3d>
            <a:camera prst="orthographicFront">
              <a:rot lat="0" lon="10800000" rev="0"/>
            </a:camera>
            <a:lightRig rig="threePt" dir="t"/>
          </a:scene3d>
        </p:spPr>
      </p:pic>
      <p:cxnSp>
        <p:nvCxnSpPr>
          <p:cNvPr id="2052" name="Rak 2051"/>
          <p:cNvCxnSpPr>
            <a:cxnSpLocks/>
            <a:stCxn id="2049" idx="1"/>
            <a:endCxn id="2058" idx="6"/>
          </p:cNvCxnSpPr>
          <p:nvPr/>
        </p:nvCxnSpPr>
        <p:spPr>
          <a:xfrm flipH="1" flipV="1">
            <a:off x="6026156" y="3974907"/>
            <a:ext cx="1048405" cy="75618"/>
          </a:xfrm>
          <a:prstGeom prst="line">
            <a:avLst/>
          </a:prstGeom>
          <a:effectLst>
            <a:glow rad="127000">
              <a:schemeClr val="accent1">
                <a:alpha val="35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3" name="textruta 2052"/>
          <p:cNvSpPr txBox="1">
            <a:spLocks/>
          </p:cNvSpPr>
          <p:nvPr/>
        </p:nvSpPr>
        <p:spPr>
          <a:xfrm>
            <a:off x="8519662" y="5364694"/>
            <a:ext cx="414472" cy="369332"/>
          </a:xfrm>
          <a:prstGeom prst="rect">
            <a:avLst/>
          </a:prstGeom>
          <a:noFill/>
          <a:effectLst>
            <a:glow rad="127000">
              <a:schemeClr val="accent1">
                <a:alpha val="35000"/>
              </a:schemeClr>
            </a:glow>
          </a:effectLst>
        </p:spPr>
        <p:txBody>
          <a:bodyPr wrap="none" rtlCol="0">
            <a:spAutoFit/>
          </a:bodyPr>
          <a:lstStyle/>
          <a:p>
            <a:r>
              <a:rPr lang="sv-SE" dirty="0" smtClean="0"/>
              <a:t>PT</a:t>
            </a:r>
            <a:endParaRPr lang="sv-SE" dirty="0"/>
          </a:p>
        </p:txBody>
      </p:sp>
      <p:pic>
        <p:nvPicPr>
          <p:cNvPr id="2055" name="Bildobjekt 2054"/>
          <p:cNvPicPr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7982" y="2313602"/>
            <a:ext cx="1691680" cy="467326"/>
          </a:xfrm>
          <a:prstGeom prst="rect">
            <a:avLst/>
          </a:prstGeom>
          <a:effectLst>
            <a:glow rad="127000">
              <a:schemeClr val="accent1">
                <a:alpha val="35000"/>
              </a:schemeClr>
            </a:glow>
          </a:effectLst>
          <a:scene3d>
            <a:camera prst="orthographicFront">
              <a:rot lat="0" lon="10800000" rev="0"/>
            </a:camera>
            <a:lightRig rig="threePt" dir="t"/>
          </a:scene3d>
        </p:spPr>
      </p:pic>
      <p:cxnSp>
        <p:nvCxnSpPr>
          <p:cNvPr id="2057" name="Rak 2056"/>
          <p:cNvCxnSpPr>
            <a:cxnSpLocks/>
            <a:stCxn id="2058" idx="6"/>
            <a:endCxn id="2055" idx="1"/>
          </p:cNvCxnSpPr>
          <p:nvPr/>
        </p:nvCxnSpPr>
        <p:spPr>
          <a:xfrm flipV="1">
            <a:off x="6026156" y="2547265"/>
            <a:ext cx="801826" cy="1427642"/>
          </a:xfrm>
          <a:prstGeom prst="line">
            <a:avLst/>
          </a:prstGeom>
          <a:effectLst>
            <a:glow rad="127000">
              <a:schemeClr val="accent1">
                <a:alpha val="35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8" name="Ellips 2057"/>
          <p:cNvSpPr>
            <a:spLocks/>
          </p:cNvSpPr>
          <p:nvPr/>
        </p:nvSpPr>
        <p:spPr>
          <a:xfrm>
            <a:off x="4412467" y="3254908"/>
            <a:ext cx="1613689" cy="1439998"/>
          </a:xfrm>
          <a:prstGeom prst="ellipse">
            <a:avLst/>
          </a:prstGeom>
          <a:effectLst>
            <a:glow rad="127000">
              <a:schemeClr val="accent1">
                <a:alpha val="35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2800" dirty="0" smtClean="0">
                <a:latin typeface="Arial Black" panose="020B0A04020102020204" pitchFamily="34" charset="0"/>
              </a:rPr>
              <a:t>RTF</a:t>
            </a:r>
          </a:p>
          <a:p>
            <a:pPr algn="ctr"/>
            <a:r>
              <a:rPr lang="sv-SE" sz="2800" dirty="0" err="1" smtClean="0">
                <a:latin typeface="Arial Black" panose="020B0A04020102020204" pitchFamily="34" charset="0"/>
              </a:rPr>
              <a:t>DataHub</a:t>
            </a:r>
            <a:endParaRPr lang="sv-SE" sz="2800" dirty="0">
              <a:latin typeface="Arial Black" panose="020B0A04020102020204" pitchFamily="34" charset="0"/>
            </a:endParaRPr>
          </a:p>
        </p:txBody>
      </p:sp>
      <p:sp>
        <p:nvSpPr>
          <p:cNvPr id="2062" name="Ned 2061"/>
          <p:cNvSpPr>
            <a:spLocks/>
          </p:cNvSpPr>
          <p:nvPr/>
        </p:nvSpPr>
        <p:spPr>
          <a:xfrm>
            <a:off x="4931279" y="2641352"/>
            <a:ext cx="576064" cy="396181"/>
          </a:xfrm>
          <a:prstGeom prst="downArrow">
            <a:avLst/>
          </a:prstGeom>
          <a:effectLst>
            <a:glow rad="127000">
              <a:schemeClr val="accent1">
                <a:alpha val="35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2063" name="Höger 2062"/>
          <p:cNvSpPr>
            <a:spLocks/>
          </p:cNvSpPr>
          <p:nvPr/>
        </p:nvSpPr>
        <p:spPr>
          <a:xfrm>
            <a:off x="3563888" y="3862145"/>
            <a:ext cx="648072" cy="475780"/>
          </a:xfrm>
          <a:prstGeom prst="rightArrow">
            <a:avLst/>
          </a:prstGeom>
          <a:effectLst>
            <a:glow rad="127000">
              <a:schemeClr val="accent1">
                <a:alpha val="35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cxnSp>
        <p:nvCxnSpPr>
          <p:cNvPr id="2065" name="Rak 2064"/>
          <p:cNvCxnSpPr>
            <a:cxnSpLocks/>
            <a:endCxn id="19" idx="1"/>
          </p:cNvCxnSpPr>
          <p:nvPr/>
        </p:nvCxnSpPr>
        <p:spPr>
          <a:xfrm>
            <a:off x="1835696" y="5382208"/>
            <a:ext cx="2640666" cy="370088"/>
          </a:xfrm>
          <a:prstGeom prst="line">
            <a:avLst/>
          </a:prstGeom>
          <a:effectLst>
            <a:glow rad="127000">
              <a:schemeClr val="accent1">
                <a:alpha val="35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67" name="Upp 2066"/>
          <p:cNvSpPr>
            <a:spLocks/>
          </p:cNvSpPr>
          <p:nvPr/>
        </p:nvSpPr>
        <p:spPr>
          <a:xfrm>
            <a:off x="5057445" y="4734136"/>
            <a:ext cx="432048" cy="391467"/>
          </a:xfrm>
          <a:prstGeom prst="upArrow">
            <a:avLst/>
          </a:prstGeom>
          <a:effectLst>
            <a:glow rad="127000">
              <a:schemeClr val="accent1">
                <a:alpha val="35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52" name="Picture 3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340768"/>
            <a:ext cx="1116124" cy="551229"/>
          </a:xfrm>
          <a:prstGeom prst="rect">
            <a:avLst/>
          </a:prstGeom>
          <a:noFill/>
          <a:ln>
            <a:noFill/>
          </a:ln>
          <a:effectLst>
            <a:glow rad="127000">
              <a:schemeClr val="accent1">
                <a:alpha val="35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" name="Flödesschema: Process 52"/>
          <p:cNvSpPr>
            <a:spLocks/>
          </p:cNvSpPr>
          <p:nvPr/>
        </p:nvSpPr>
        <p:spPr>
          <a:xfrm>
            <a:off x="1907704" y="1891997"/>
            <a:ext cx="1116124" cy="483614"/>
          </a:xfrm>
          <a:prstGeom prst="flowChartProcess">
            <a:avLst/>
          </a:prstGeom>
          <a:solidFill>
            <a:schemeClr val="bg1"/>
          </a:solidFill>
          <a:effectLst>
            <a:glow rad="127000">
              <a:schemeClr val="accent1">
                <a:alpha val="35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900" dirty="0" err="1" smtClean="0">
                <a:solidFill>
                  <a:schemeClr val="tx1"/>
                </a:solidFill>
              </a:rPr>
              <a:t>PortCDM</a:t>
            </a:r>
            <a:endParaRPr lang="sv-SE" sz="900" dirty="0">
              <a:solidFill>
                <a:schemeClr val="tx1"/>
              </a:solidFill>
            </a:endParaRPr>
          </a:p>
        </p:txBody>
      </p:sp>
      <p:pic>
        <p:nvPicPr>
          <p:cNvPr id="2070" name="Picture 3" descr="C:\Users\Per-Erik Holmberg\Dropbox\bilder\Dreamstine Clipart\dreamstime_m_55248581.jpg"/>
          <p:cNvPicPr>
            <a:picLocks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4561" y="5470921"/>
            <a:ext cx="1052417" cy="526209"/>
          </a:xfrm>
          <a:prstGeom prst="rect">
            <a:avLst/>
          </a:prstGeom>
          <a:noFill/>
          <a:effectLst>
            <a:glow rad="127000">
              <a:schemeClr val="accent1">
                <a:alpha val="35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3" descr="C:\Users\Per-Erik Holmberg\Dropbox\bilder\Dreamstine Clipart\dreamstime_m_55248581.jpg"/>
          <p:cNvPicPr>
            <a:picLocks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53" y="1483726"/>
            <a:ext cx="1052417" cy="526209"/>
          </a:xfrm>
          <a:prstGeom prst="rect">
            <a:avLst/>
          </a:prstGeom>
          <a:noFill/>
          <a:effectLst>
            <a:glow rad="127000">
              <a:schemeClr val="accent1">
                <a:alpha val="35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072" name="Rak 2071"/>
          <p:cNvCxnSpPr>
            <a:cxnSpLocks/>
            <a:stCxn id="57" idx="3"/>
          </p:cNvCxnSpPr>
          <p:nvPr/>
        </p:nvCxnSpPr>
        <p:spPr>
          <a:xfrm>
            <a:off x="1151370" y="1746831"/>
            <a:ext cx="756334" cy="0"/>
          </a:xfrm>
          <a:prstGeom prst="line">
            <a:avLst/>
          </a:prstGeom>
          <a:effectLst>
            <a:glow rad="127000">
              <a:schemeClr val="accent1">
                <a:alpha val="35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4" name="Rak 2073"/>
          <p:cNvCxnSpPr>
            <a:cxnSpLocks/>
            <a:stCxn id="52" idx="3"/>
            <a:endCxn id="2058" idx="1"/>
          </p:cNvCxnSpPr>
          <p:nvPr/>
        </p:nvCxnSpPr>
        <p:spPr>
          <a:xfrm>
            <a:off x="3023828" y="1616383"/>
            <a:ext cx="1624958" cy="1849408"/>
          </a:xfrm>
          <a:prstGeom prst="line">
            <a:avLst/>
          </a:prstGeom>
          <a:effectLst>
            <a:glow rad="127000">
              <a:schemeClr val="accent1">
                <a:alpha val="35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6" name="Rak 2075"/>
          <p:cNvCxnSpPr>
            <a:cxnSpLocks/>
            <a:stCxn id="2070" idx="1"/>
          </p:cNvCxnSpPr>
          <p:nvPr/>
        </p:nvCxnSpPr>
        <p:spPr>
          <a:xfrm flipH="1">
            <a:off x="6156176" y="5734026"/>
            <a:ext cx="918385" cy="18269"/>
          </a:xfrm>
          <a:prstGeom prst="line">
            <a:avLst/>
          </a:prstGeom>
          <a:effectLst>
            <a:glow rad="127000">
              <a:schemeClr val="accent1">
                <a:alpha val="35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6" name="Picture 3" descr="C:\Users\Per-Erik Holmberg\Dropbox\bilder\Dreamstine Clipart\dreamstime_m_55248581.jpg"/>
          <p:cNvPicPr>
            <a:picLocks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6961" y="5623321"/>
            <a:ext cx="1052417" cy="526209"/>
          </a:xfrm>
          <a:prstGeom prst="rect">
            <a:avLst/>
          </a:prstGeom>
          <a:noFill/>
          <a:effectLst>
            <a:glow rad="127000">
              <a:schemeClr val="accent1">
                <a:alpha val="35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3" descr="C:\Users\Per-Erik Holmberg\Dropbox\bilder\Dreamstine Clipart\dreamstime_m_55248581.jpg"/>
          <p:cNvPicPr>
            <a:picLocks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9361" y="5775721"/>
            <a:ext cx="1052417" cy="526209"/>
          </a:xfrm>
          <a:prstGeom prst="rect">
            <a:avLst/>
          </a:prstGeom>
          <a:noFill/>
          <a:effectLst>
            <a:glow rad="127000">
              <a:schemeClr val="accent1">
                <a:alpha val="35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3" descr="C:\Users\Per-Erik Holmberg\Dropbox\bilder\Dreamstine Clipart\dreamstime_m_55248581.jpg"/>
          <p:cNvPicPr>
            <a:picLocks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353" y="1636126"/>
            <a:ext cx="1052417" cy="526209"/>
          </a:xfrm>
          <a:prstGeom prst="rect">
            <a:avLst/>
          </a:prstGeom>
          <a:noFill/>
          <a:effectLst>
            <a:glow rad="127000">
              <a:schemeClr val="accent1">
                <a:alpha val="35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3" descr="C:\Users\Per-Erik Holmberg\Dropbox\bilder\Dreamstine Clipart\dreamstime_m_55248581.jpg"/>
          <p:cNvPicPr>
            <a:picLocks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753" y="1788526"/>
            <a:ext cx="1052417" cy="526209"/>
          </a:xfrm>
          <a:prstGeom prst="rect">
            <a:avLst/>
          </a:prstGeom>
          <a:noFill/>
          <a:effectLst>
            <a:glow rad="127000">
              <a:schemeClr val="accent1">
                <a:alpha val="35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ruta 2"/>
          <p:cNvSpPr txBox="1"/>
          <p:nvPr/>
        </p:nvSpPr>
        <p:spPr>
          <a:xfrm>
            <a:off x="1529537" y="2641351"/>
            <a:ext cx="1926339" cy="2462213"/>
          </a:xfrm>
          <a:prstGeom prst="rect">
            <a:avLst/>
          </a:prstGeom>
          <a:solidFill>
            <a:srgbClr val="FFC00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sv-SE" sz="1400" dirty="0" smtClean="0"/>
              <a:t>From the STM-</a:t>
            </a:r>
            <a:r>
              <a:rPr lang="sv-SE" sz="1400" dirty="0" err="1" smtClean="0"/>
              <a:t>concept</a:t>
            </a:r>
            <a:r>
              <a:rPr lang="sv-SE" sz="1400" dirty="0" smtClean="0"/>
              <a:t> the </a:t>
            </a:r>
            <a:r>
              <a:rPr lang="sv-SE" sz="1400" dirty="0" err="1" smtClean="0"/>
              <a:t>project</a:t>
            </a:r>
            <a:r>
              <a:rPr lang="sv-SE" sz="1400" dirty="0" smtClean="0"/>
              <a:t> </a:t>
            </a:r>
            <a:r>
              <a:rPr lang="sv-SE" sz="1400" dirty="0" err="1" smtClean="0"/>
              <a:t>will</a:t>
            </a:r>
            <a:r>
              <a:rPr lang="sv-SE" sz="1400" dirty="0" smtClean="0"/>
              <a:t> </a:t>
            </a:r>
            <a:r>
              <a:rPr lang="sv-SE" sz="1400" dirty="0" err="1" smtClean="0"/>
              <a:t>use</a:t>
            </a:r>
            <a:r>
              <a:rPr lang="sv-SE" sz="1400" dirty="0" smtClean="0"/>
              <a:t> the </a:t>
            </a:r>
            <a:r>
              <a:rPr lang="sv-SE" sz="1400" dirty="0" err="1" smtClean="0"/>
              <a:t>opportunity</a:t>
            </a:r>
            <a:r>
              <a:rPr lang="sv-SE" sz="1400" dirty="0" smtClean="0"/>
              <a:t> </a:t>
            </a:r>
            <a:r>
              <a:rPr lang="sv-SE" sz="1400" dirty="0" err="1" smtClean="0"/>
              <a:t>to</a:t>
            </a:r>
            <a:r>
              <a:rPr lang="sv-SE" sz="1400" dirty="0" smtClean="0"/>
              <a:t> </a:t>
            </a:r>
            <a:r>
              <a:rPr lang="sv-SE" sz="1400" dirty="0" err="1" smtClean="0"/>
              <a:t>extract</a:t>
            </a:r>
            <a:r>
              <a:rPr lang="sv-SE" sz="1400" dirty="0" smtClean="0"/>
              <a:t> real-</a:t>
            </a:r>
            <a:r>
              <a:rPr lang="sv-SE" sz="1400" dirty="0" err="1" smtClean="0"/>
              <a:t>time</a:t>
            </a:r>
            <a:r>
              <a:rPr lang="sv-SE" sz="1400" dirty="0" smtClean="0"/>
              <a:t> prognosis </a:t>
            </a:r>
            <a:r>
              <a:rPr lang="sv-SE" sz="1400" dirty="0" err="1" smtClean="0"/>
              <a:t>of</a:t>
            </a:r>
            <a:r>
              <a:rPr lang="sv-SE" sz="1400" dirty="0" smtClean="0"/>
              <a:t> </a:t>
            </a:r>
            <a:r>
              <a:rPr lang="sv-SE" sz="1400" dirty="0" err="1" smtClean="0"/>
              <a:t>arrival</a:t>
            </a:r>
            <a:r>
              <a:rPr lang="sv-SE" sz="1400" dirty="0" smtClean="0"/>
              <a:t>. Ships </a:t>
            </a:r>
            <a:r>
              <a:rPr lang="sv-SE" sz="1400" dirty="0" err="1" smtClean="0"/>
              <a:t>paricapating</a:t>
            </a:r>
            <a:r>
              <a:rPr lang="sv-SE" sz="1400" dirty="0" smtClean="0"/>
              <a:t> </a:t>
            </a:r>
            <a:r>
              <a:rPr lang="sv-SE" sz="1400" dirty="0" err="1" smtClean="0"/>
              <a:t>will</a:t>
            </a:r>
            <a:r>
              <a:rPr lang="sv-SE" sz="1400" dirty="0" smtClean="0"/>
              <a:t> </a:t>
            </a:r>
            <a:r>
              <a:rPr lang="sv-SE" sz="1400" dirty="0" err="1" smtClean="0"/>
              <a:t>have</a:t>
            </a:r>
            <a:r>
              <a:rPr lang="sv-SE" sz="1400" dirty="0" smtClean="0"/>
              <a:t> the </a:t>
            </a:r>
            <a:r>
              <a:rPr lang="sv-SE" sz="1400" dirty="0" err="1" smtClean="0"/>
              <a:t>capabilty</a:t>
            </a:r>
            <a:r>
              <a:rPr lang="sv-SE" sz="1400" dirty="0" smtClean="0"/>
              <a:t> </a:t>
            </a:r>
            <a:r>
              <a:rPr lang="sv-SE" sz="1400" dirty="0" err="1" smtClean="0"/>
              <a:t>of</a:t>
            </a:r>
            <a:r>
              <a:rPr lang="sv-SE" sz="1400" dirty="0" smtClean="0"/>
              <a:t> STM  Route-Exchange, </a:t>
            </a:r>
            <a:r>
              <a:rPr lang="sv-SE" sz="1400" dirty="0" err="1" smtClean="0"/>
              <a:t>wich</a:t>
            </a:r>
            <a:r>
              <a:rPr lang="sv-SE" sz="1400" dirty="0" smtClean="0"/>
              <a:t> </a:t>
            </a:r>
            <a:r>
              <a:rPr lang="sv-SE" sz="1400" dirty="0" err="1" smtClean="0"/>
              <a:t>will</a:t>
            </a:r>
            <a:r>
              <a:rPr lang="sv-SE" sz="1400" dirty="0" smtClean="0"/>
              <a:t> </a:t>
            </a:r>
            <a:r>
              <a:rPr lang="sv-SE" sz="1400" dirty="0" err="1" smtClean="0"/>
              <a:t>give</a:t>
            </a:r>
            <a:r>
              <a:rPr lang="sv-SE" sz="1400" dirty="0" smtClean="0"/>
              <a:t> </a:t>
            </a:r>
            <a:r>
              <a:rPr lang="sv-SE" sz="1400" dirty="0" err="1" smtClean="0"/>
              <a:t>accessability</a:t>
            </a:r>
            <a:r>
              <a:rPr lang="sv-SE" sz="1400" dirty="0" smtClean="0"/>
              <a:t> </a:t>
            </a:r>
            <a:r>
              <a:rPr lang="sv-SE" sz="1400" dirty="0" err="1" smtClean="0"/>
              <a:t>to</a:t>
            </a:r>
            <a:r>
              <a:rPr lang="sv-SE" sz="1400" dirty="0" smtClean="0"/>
              <a:t> the </a:t>
            </a:r>
            <a:r>
              <a:rPr lang="sv-SE" sz="1400" dirty="0" err="1" smtClean="0"/>
              <a:t>latest</a:t>
            </a:r>
            <a:r>
              <a:rPr lang="sv-SE" sz="1400" dirty="0" smtClean="0"/>
              <a:t> prognosis </a:t>
            </a:r>
            <a:r>
              <a:rPr lang="sv-SE" sz="1400" dirty="0" err="1" smtClean="0"/>
              <a:t>of</a:t>
            </a:r>
            <a:r>
              <a:rPr lang="sv-SE" sz="1400" dirty="0" smtClean="0"/>
              <a:t> </a:t>
            </a:r>
            <a:r>
              <a:rPr lang="sv-SE" sz="1400" dirty="0" err="1" smtClean="0"/>
              <a:t>arrival</a:t>
            </a:r>
            <a:r>
              <a:rPr lang="sv-SE" sz="1400" dirty="0" smtClean="0"/>
              <a:t> at all </a:t>
            </a:r>
            <a:r>
              <a:rPr lang="sv-SE" sz="1400" dirty="0" err="1" smtClean="0"/>
              <a:t>times</a:t>
            </a:r>
            <a:r>
              <a:rPr lang="sv-SE" sz="1400" dirty="0" smtClean="0"/>
              <a:t>.</a:t>
            </a:r>
            <a:endParaRPr lang="sv-SE" sz="1400" dirty="0"/>
          </a:p>
        </p:txBody>
      </p:sp>
      <p:sp>
        <p:nvSpPr>
          <p:cNvPr id="42" name="textruta 41"/>
          <p:cNvSpPr txBox="1"/>
          <p:nvPr/>
        </p:nvSpPr>
        <p:spPr>
          <a:xfrm>
            <a:off x="3988195" y="1251411"/>
            <a:ext cx="1468438" cy="1600438"/>
          </a:xfrm>
          <a:prstGeom prst="rect">
            <a:avLst/>
          </a:prstGeom>
          <a:solidFill>
            <a:srgbClr val="FFC00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sv-SE" sz="1400" dirty="0" smtClean="0"/>
              <a:t>From the EU-Spirit </a:t>
            </a:r>
            <a:r>
              <a:rPr lang="sv-SE" sz="1400" dirty="0" err="1" smtClean="0"/>
              <a:t>Network</a:t>
            </a:r>
            <a:r>
              <a:rPr lang="sv-SE" sz="1400" dirty="0" smtClean="0"/>
              <a:t>, the </a:t>
            </a:r>
            <a:r>
              <a:rPr lang="sv-SE" sz="1400" dirty="0" err="1" smtClean="0"/>
              <a:t>project</a:t>
            </a:r>
            <a:r>
              <a:rPr lang="sv-SE" sz="1400" dirty="0" smtClean="0"/>
              <a:t> </a:t>
            </a:r>
            <a:r>
              <a:rPr lang="sv-SE" sz="1400" dirty="0" err="1" smtClean="0"/>
              <a:t>will</a:t>
            </a:r>
            <a:r>
              <a:rPr lang="sv-SE" sz="1400" dirty="0" smtClean="0"/>
              <a:t> </a:t>
            </a:r>
            <a:r>
              <a:rPr lang="sv-SE" sz="1400" dirty="0" err="1" smtClean="0"/>
              <a:t>have</a:t>
            </a:r>
            <a:r>
              <a:rPr lang="sv-SE" sz="1400" dirty="0" smtClean="0"/>
              <a:t> access </a:t>
            </a:r>
            <a:r>
              <a:rPr lang="sv-SE" sz="1400" dirty="0" err="1" smtClean="0"/>
              <a:t>to</a:t>
            </a:r>
            <a:r>
              <a:rPr lang="sv-SE" sz="1400" dirty="0" smtClean="0"/>
              <a:t> all </a:t>
            </a:r>
            <a:r>
              <a:rPr lang="sv-SE" sz="1400" dirty="0" err="1" smtClean="0"/>
              <a:t>Ferry-line</a:t>
            </a:r>
            <a:r>
              <a:rPr lang="sv-SE" sz="1400" dirty="0" smtClean="0"/>
              <a:t> </a:t>
            </a:r>
            <a:r>
              <a:rPr lang="sv-SE" sz="1400" dirty="0" err="1" smtClean="0"/>
              <a:t>timetables</a:t>
            </a:r>
            <a:r>
              <a:rPr lang="sv-SE" sz="1400" dirty="0" smtClean="0"/>
              <a:t> in the BSR.</a:t>
            </a:r>
            <a:endParaRPr lang="sv-SE" sz="1400" dirty="0"/>
          </a:p>
        </p:txBody>
      </p:sp>
      <p:sp>
        <p:nvSpPr>
          <p:cNvPr id="43" name="textruta 42"/>
          <p:cNvSpPr txBox="1"/>
          <p:nvPr/>
        </p:nvSpPr>
        <p:spPr>
          <a:xfrm>
            <a:off x="759152" y="603593"/>
            <a:ext cx="1796623" cy="1815882"/>
          </a:xfrm>
          <a:prstGeom prst="rect">
            <a:avLst/>
          </a:prstGeom>
          <a:solidFill>
            <a:srgbClr val="FFC00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sv-SE" sz="1400" dirty="0" smtClean="0"/>
              <a:t>From the STM-</a:t>
            </a:r>
            <a:r>
              <a:rPr lang="sv-SE" sz="1400" dirty="0" err="1" smtClean="0"/>
              <a:t>concept</a:t>
            </a:r>
            <a:r>
              <a:rPr lang="sv-SE" sz="1400" dirty="0" smtClean="0"/>
              <a:t> the </a:t>
            </a:r>
            <a:r>
              <a:rPr lang="sv-SE" sz="1400" dirty="0" err="1" smtClean="0"/>
              <a:t>project</a:t>
            </a:r>
            <a:r>
              <a:rPr lang="sv-SE" sz="1400" dirty="0" smtClean="0"/>
              <a:t> </a:t>
            </a:r>
            <a:r>
              <a:rPr lang="sv-SE" sz="1400" dirty="0" err="1" smtClean="0"/>
              <a:t>will</a:t>
            </a:r>
            <a:r>
              <a:rPr lang="sv-SE" sz="1400" dirty="0" smtClean="0"/>
              <a:t> </a:t>
            </a:r>
            <a:r>
              <a:rPr lang="sv-SE" sz="1400" dirty="0" err="1" smtClean="0"/>
              <a:t>have</a:t>
            </a:r>
            <a:r>
              <a:rPr lang="sv-SE" sz="1400" dirty="0" smtClean="0"/>
              <a:t> access </a:t>
            </a:r>
            <a:r>
              <a:rPr lang="sv-SE" sz="1400" dirty="0" err="1" smtClean="0"/>
              <a:t>to</a:t>
            </a:r>
            <a:r>
              <a:rPr lang="sv-SE" sz="1400" dirty="0" smtClean="0"/>
              <a:t> </a:t>
            </a:r>
            <a:r>
              <a:rPr lang="sv-SE" sz="1400" dirty="0" err="1" smtClean="0"/>
              <a:t>PortCDM</a:t>
            </a:r>
            <a:r>
              <a:rPr lang="sv-SE" sz="1400" dirty="0" smtClean="0"/>
              <a:t> </a:t>
            </a:r>
            <a:r>
              <a:rPr lang="sv-SE" sz="1400" dirty="0" err="1" smtClean="0"/>
              <a:t>enabled</a:t>
            </a:r>
            <a:r>
              <a:rPr lang="sv-SE" sz="1400" dirty="0" smtClean="0"/>
              <a:t> ports and </a:t>
            </a:r>
            <a:r>
              <a:rPr lang="sv-SE" sz="1400" dirty="0" err="1" smtClean="0"/>
              <a:t>their</a:t>
            </a:r>
            <a:r>
              <a:rPr lang="sv-SE" sz="1400" dirty="0" smtClean="0"/>
              <a:t> </a:t>
            </a:r>
            <a:r>
              <a:rPr lang="sv-SE" sz="1400" dirty="0" err="1" smtClean="0"/>
              <a:t>latest</a:t>
            </a:r>
            <a:r>
              <a:rPr lang="sv-SE" sz="1400" dirty="0" smtClean="0"/>
              <a:t> </a:t>
            </a:r>
            <a:r>
              <a:rPr lang="sv-SE" sz="1400" dirty="0" err="1" smtClean="0"/>
              <a:t>informaiton</a:t>
            </a:r>
            <a:r>
              <a:rPr lang="sv-SE" sz="1400" dirty="0" smtClean="0"/>
              <a:t> on </a:t>
            </a:r>
            <a:r>
              <a:rPr lang="sv-SE" sz="1400" dirty="0" err="1" smtClean="0"/>
              <a:t>planned</a:t>
            </a:r>
            <a:r>
              <a:rPr lang="sv-SE" sz="1400" dirty="0" smtClean="0"/>
              <a:t> </a:t>
            </a:r>
            <a:r>
              <a:rPr lang="sv-SE" sz="1400" dirty="0" err="1" smtClean="0"/>
              <a:t>berthing</a:t>
            </a:r>
            <a:r>
              <a:rPr lang="sv-SE" sz="1400" dirty="0" smtClean="0"/>
              <a:t> and </a:t>
            </a:r>
            <a:r>
              <a:rPr lang="sv-SE" sz="1400" dirty="0" err="1" smtClean="0"/>
              <a:t>departures</a:t>
            </a:r>
            <a:endParaRPr lang="sv-SE" sz="1400" dirty="0"/>
          </a:p>
        </p:txBody>
      </p:sp>
      <p:sp>
        <p:nvSpPr>
          <p:cNvPr id="44" name="textruta 43"/>
          <p:cNvSpPr txBox="1"/>
          <p:nvPr/>
        </p:nvSpPr>
        <p:spPr>
          <a:xfrm>
            <a:off x="5652046" y="4918027"/>
            <a:ext cx="1796623" cy="1600438"/>
          </a:xfrm>
          <a:prstGeom prst="rect">
            <a:avLst/>
          </a:prstGeom>
          <a:solidFill>
            <a:srgbClr val="FFC00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sv-SE" sz="1400" dirty="0" smtClean="0"/>
              <a:t>From the Interface plus </a:t>
            </a:r>
            <a:r>
              <a:rPr lang="sv-SE" sz="1400" dirty="0" err="1" smtClean="0"/>
              <a:t>enabled</a:t>
            </a:r>
            <a:r>
              <a:rPr lang="sv-SE" sz="1400" dirty="0" smtClean="0"/>
              <a:t> terminals, the </a:t>
            </a:r>
            <a:r>
              <a:rPr lang="sv-SE" sz="1400" dirty="0" err="1" smtClean="0"/>
              <a:t>project</a:t>
            </a:r>
            <a:r>
              <a:rPr lang="sv-SE" sz="1400" dirty="0" smtClean="0"/>
              <a:t> </a:t>
            </a:r>
            <a:r>
              <a:rPr lang="sv-SE" sz="1400" dirty="0" err="1" smtClean="0"/>
              <a:t>will</a:t>
            </a:r>
            <a:r>
              <a:rPr lang="sv-SE" sz="1400" dirty="0" smtClean="0"/>
              <a:t> </a:t>
            </a:r>
            <a:r>
              <a:rPr lang="sv-SE" sz="1400" dirty="0" err="1" smtClean="0"/>
              <a:t>have</a:t>
            </a:r>
            <a:r>
              <a:rPr lang="sv-SE" sz="1400" dirty="0" smtClean="0"/>
              <a:t> access </a:t>
            </a:r>
            <a:r>
              <a:rPr lang="sv-SE" sz="1400" dirty="0" err="1" smtClean="0"/>
              <a:t>to</a:t>
            </a:r>
            <a:r>
              <a:rPr lang="sv-SE" sz="1400" dirty="0" smtClean="0"/>
              <a:t> real-</a:t>
            </a:r>
            <a:r>
              <a:rPr lang="sv-SE" sz="1400" dirty="0" err="1" smtClean="0"/>
              <a:t>time</a:t>
            </a:r>
            <a:r>
              <a:rPr lang="sv-SE" sz="1400" dirty="0" smtClean="0"/>
              <a:t> </a:t>
            </a:r>
            <a:r>
              <a:rPr lang="sv-SE" sz="1400" dirty="0" err="1" smtClean="0"/>
              <a:t>estimations</a:t>
            </a:r>
            <a:r>
              <a:rPr lang="sv-SE" sz="1400" dirty="0" smtClean="0"/>
              <a:t> </a:t>
            </a:r>
            <a:r>
              <a:rPr lang="sv-SE" sz="1400" dirty="0" err="1" smtClean="0"/>
              <a:t>of</a:t>
            </a:r>
            <a:r>
              <a:rPr lang="sv-SE" sz="1400" dirty="0" smtClean="0"/>
              <a:t>  </a:t>
            </a:r>
            <a:r>
              <a:rPr lang="sv-SE" sz="1400" dirty="0" err="1" smtClean="0"/>
              <a:t>turn-around</a:t>
            </a:r>
            <a:r>
              <a:rPr lang="sv-SE" sz="1400" dirty="0" smtClean="0"/>
              <a:t> </a:t>
            </a:r>
            <a:r>
              <a:rPr lang="sv-SE" sz="1400" dirty="0" err="1" smtClean="0"/>
              <a:t>times</a:t>
            </a:r>
            <a:r>
              <a:rPr lang="sv-SE" sz="1400" dirty="0" smtClean="0"/>
              <a:t>, and </a:t>
            </a:r>
            <a:r>
              <a:rPr lang="sv-SE" sz="1400" dirty="0" err="1" smtClean="0"/>
              <a:t>departures</a:t>
            </a:r>
            <a:r>
              <a:rPr lang="sv-SE" sz="1400" dirty="0" smtClean="0"/>
              <a:t>.</a:t>
            </a:r>
            <a:endParaRPr lang="sv-SE" sz="1400" dirty="0"/>
          </a:p>
        </p:txBody>
      </p:sp>
      <p:sp>
        <p:nvSpPr>
          <p:cNvPr id="45" name="textruta 44"/>
          <p:cNvSpPr txBox="1"/>
          <p:nvPr/>
        </p:nvSpPr>
        <p:spPr>
          <a:xfrm>
            <a:off x="5929670" y="2598279"/>
            <a:ext cx="1796623" cy="1815882"/>
          </a:xfrm>
          <a:prstGeom prst="rect">
            <a:avLst/>
          </a:prstGeom>
          <a:solidFill>
            <a:srgbClr val="FFC00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sv-SE" sz="1400" dirty="0" smtClean="0"/>
              <a:t>The </a:t>
            </a:r>
            <a:r>
              <a:rPr lang="sv-SE" sz="1400" dirty="0" err="1" smtClean="0"/>
              <a:t>project</a:t>
            </a:r>
            <a:r>
              <a:rPr lang="sv-SE" sz="1400" dirty="0" smtClean="0"/>
              <a:t> </a:t>
            </a:r>
            <a:r>
              <a:rPr lang="sv-SE" sz="1400" dirty="0" err="1" smtClean="0"/>
              <a:t>will</a:t>
            </a:r>
            <a:r>
              <a:rPr lang="sv-SE" sz="1400" dirty="0" smtClean="0"/>
              <a:t> </a:t>
            </a:r>
            <a:r>
              <a:rPr lang="sv-SE" sz="1400" dirty="0" err="1" smtClean="0"/>
              <a:t>develop</a:t>
            </a:r>
            <a:r>
              <a:rPr lang="sv-SE" sz="1400" dirty="0" smtClean="0"/>
              <a:t> and </a:t>
            </a:r>
            <a:r>
              <a:rPr lang="sv-SE" sz="1400" dirty="0" err="1" smtClean="0"/>
              <a:t>implement</a:t>
            </a:r>
            <a:r>
              <a:rPr lang="sv-SE" sz="1400" dirty="0" smtClean="0"/>
              <a:t> </a:t>
            </a:r>
            <a:r>
              <a:rPr lang="sv-SE" sz="1400" dirty="0" err="1" smtClean="0"/>
              <a:t>various</a:t>
            </a:r>
            <a:r>
              <a:rPr lang="sv-SE" sz="1400" dirty="0" smtClean="0"/>
              <a:t> services for different transport modes, </a:t>
            </a:r>
            <a:r>
              <a:rPr lang="sv-SE" sz="1400" dirty="0" err="1" smtClean="0"/>
              <a:t>enabled</a:t>
            </a:r>
            <a:r>
              <a:rPr lang="sv-SE" sz="1400" dirty="0" smtClean="0"/>
              <a:t> by the </a:t>
            </a:r>
            <a:r>
              <a:rPr lang="sv-SE" sz="1400" dirty="0" err="1" smtClean="0"/>
              <a:t>informaiton</a:t>
            </a:r>
            <a:r>
              <a:rPr lang="sv-SE" sz="1400" dirty="0" smtClean="0"/>
              <a:t> in the RTF data-</a:t>
            </a:r>
            <a:r>
              <a:rPr lang="sv-SE" sz="1400" dirty="0" err="1" smtClean="0"/>
              <a:t>hub</a:t>
            </a:r>
            <a:r>
              <a:rPr lang="sv-SE" sz="1400" dirty="0" smtClean="0"/>
              <a:t>.</a:t>
            </a:r>
            <a:endParaRPr lang="sv-SE" sz="1400" dirty="0"/>
          </a:p>
        </p:txBody>
      </p:sp>
    </p:spTree>
    <p:extLst>
      <p:ext uri="{BB962C8B-B14F-4D97-AF65-F5344CB8AC3E}">
        <p14:creationId xmlns:p14="http://schemas.microsoft.com/office/powerpoint/2010/main" val="21253843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v-SE" dirty="0" smtClean="0"/>
              <a:t>The operations area participation </a:t>
            </a:r>
            <a:br>
              <a:rPr lang="sv-SE" dirty="0" smtClean="0"/>
            </a:br>
            <a:r>
              <a:rPr lang="sv-SE" dirty="0" smtClean="0"/>
              <a:t>(</a:t>
            </a:r>
            <a:r>
              <a:rPr lang="sv-SE" dirty="0" err="1" smtClean="0"/>
              <a:t>Wish</a:t>
            </a:r>
            <a:r>
              <a:rPr lang="sv-SE" dirty="0" smtClean="0"/>
              <a:t> List)</a:t>
            </a:r>
            <a:endParaRPr lang="sv-SE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0930" y="1340768"/>
            <a:ext cx="5749652" cy="494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ruta 2"/>
          <p:cNvSpPr txBox="1"/>
          <p:nvPr/>
        </p:nvSpPr>
        <p:spPr>
          <a:xfrm>
            <a:off x="3995936" y="2420888"/>
            <a:ext cx="716863" cy="24622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sv-SE" sz="1000" dirty="0" smtClean="0"/>
              <a:t>Åbo-Wasa</a:t>
            </a:r>
            <a:endParaRPr lang="sv-SE" sz="1000" dirty="0"/>
          </a:p>
        </p:txBody>
      </p:sp>
      <p:sp>
        <p:nvSpPr>
          <p:cNvPr id="5" name="textruta 4"/>
          <p:cNvSpPr txBox="1"/>
          <p:nvPr/>
        </p:nvSpPr>
        <p:spPr>
          <a:xfrm>
            <a:off x="3665717" y="3356066"/>
            <a:ext cx="1377300" cy="24622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sv-SE" sz="1000" dirty="0" smtClean="0"/>
              <a:t>Stockholm-Mariehamn</a:t>
            </a:r>
            <a:endParaRPr lang="sv-SE" sz="1000" dirty="0"/>
          </a:p>
        </p:txBody>
      </p:sp>
      <p:sp>
        <p:nvSpPr>
          <p:cNvPr id="6" name="textruta 5"/>
          <p:cNvSpPr txBox="1"/>
          <p:nvPr/>
        </p:nvSpPr>
        <p:spPr>
          <a:xfrm>
            <a:off x="3546454" y="4831519"/>
            <a:ext cx="1218603" cy="24622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sv-SE" sz="1000" dirty="0" smtClean="0"/>
              <a:t>Karlshamn-Klaipeda</a:t>
            </a:r>
            <a:endParaRPr lang="sv-SE" sz="1000" dirty="0"/>
          </a:p>
        </p:txBody>
      </p:sp>
      <p:sp>
        <p:nvSpPr>
          <p:cNvPr id="7" name="textruta 6"/>
          <p:cNvSpPr txBox="1"/>
          <p:nvPr/>
        </p:nvSpPr>
        <p:spPr>
          <a:xfrm>
            <a:off x="2501212" y="5301208"/>
            <a:ext cx="1165704" cy="24622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sv-SE" sz="1000" dirty="0" smtClean="0"/>
              <a:t>Trelleborg-Rostock</a:t>
            </a:r>
            <a:endParaRPr lang="sv-SE" sz="1000" dirty="0"/>
          </a:p>
        </p:txBody>
      </p:sp>
      <p:sp>
        <p:nvSpPr>
          <p:cNvPr id="8" name="textruta 7"/>
          <p:cNvSpPr txBox="1"/>
          <p:nvPr/>
        </p:nvSpPr>
        <p:spPr>
          <a:xfrm>
            <a:off x="3994332" y="3933056"/>
            <a:ext cx="1048685" cy="24622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sv-SE" sz="1000" dirty="0" smtClean="0"/>
              <a:t>Stockholm-</a:t>
            </a:r>
            <a:r>
              <a:rPr lang="sv-SE" sz="1000" dirty="0" err="1" smtClean="0"/>
              <a:t>Tallin</a:t>
            </a:r>
            <a:endParaRPr lang="sv-SE" sz="1000" dirty="0"/>
          </a:p>
        </p:txBody>
      </p:sp>
      <p:sp>
        <p:nvSpPr>
          <p:cNvPr id="9" name="textruta 8"/>
          <p:cNvSpPr txBox="1"/>
          <p:nvPr/>
        </p:nvSpPr>
        <p:spPr>
          <a:xfrm>
            <a:off x="2051720" y="5521983"/>
            <a:ext cx="1415772" cy="24622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sv-SE" sz="1000" dirty="0" smtClean="0"/>
              <a:t>Trelleborg-</a:t>
            </a:r>
            <a:r>
              <a:rPr lang="sv-SE" sz="1000" dirty="0" err="1" smtClean="0"/>
              <a:t>Travemunde</a:t>
            </a:r>
            <a:endParaRPr lang="sv-SE" sz="1000" dirty="0"/>
          </a:p>
        </p:txBody>
      </p:sp>
      <p:sp>
        <p:nvSpPr>
          <p:cNvPr id="10" name="textruta 9"/>
          <p:cNvSpPr txBox="1"/>
          <p:nvPr/>
        </p:nvSpPr>
        <p:spPr>
          <a:xfrm>
            <a:off x="2051720" y="4934417"/>
            <a:ext cx="1335622" cy="24622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sv-SE" sz="1000" dirty="0" smtClean="0"/>
              <a:t>Helsingborg-Helsingör</a:t>
            </a:r>
            <a:endParaRPr lang="sv-SE" sz="1000" dirty="0"/>
          </a:p>
        </p:txBody>
      </p:sp>
    </p:spTree>
    <p:extLst>
      <p:ext uri="{BB962C8B-B14F-4D97-AF65-F5344CB8AC3E}">
        <p14:creationId xmlns:p14="http://schemas.microsoft.com/office/powerpoint/2010/main" val="14710168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dirty="0" smtClean="0"/>
              <a:t>The </a:t>
            </a:r>
            <a:r>
              <a:rPr lang="sv-SE" dirty="0" err="1" smtClean="0"/>
              <a:t>role</a:t>
            </a:r>
            <a:r>
              <a:rPr lang="sv-SE" dirty="0" smtClean="0"/>
              <a:t> </a:t>
            </a:r>
            <a:r>
              <a:rPr lang="sv-SE" dirty="0" err="1" smtClean="0"/>
              <a:t>of</a:t>
            </a:r>
            <a:r>
              <a:rPr lang="sv-SE" dirty="0" smtClean="0"/>
              <a:t> </a:t>
            </a:r>
            <a:r>
              <a:rPr lang="sv-SE" dirty="0" err="1" smtClean="0"/>
              <a:t>particapating</a:t>
            </a:r>
            <a:r>
              <a:rPr lang="sv-SE" dirty="0" smtClean="0"/>
              <a:t> </a:t>
            </a:r>
            <a:r>
              <a:rPr lang="sv-SE" dirty="0" err="1" smtClean="0"/>
              <a:t>ferry-lines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err="1" smtClean="0"/>
              <a:t>Equipping</a:t>
            </a:r>
            <a:r>
              <a:rPr lang="sv-SE" dirty="0" smtClean="0"/>
              <a:t> </a:t>
            </a:r>
            <a:r>
              <a:rPr lang="sv-SE" dirty="0" err="1" smtClean="0"/>
              <a:t>ships</a:t>
            </a:r>
            <a:r>
              <a:rPr lang="sv-SE" dirty="0" smtClean="0"/>
              <a:t> </a:t>
            </a:r>
            <a:r>
              <a:rPr lang="sv-SE" dirty="0" err="1" smtClean="0"/>
              <a:t>with</a:t>
            </a:r>
            <a:r>
              <a:rPr lang="sv-SE" dirty="0" smtClean="0"/>
              <a:t> STM-route </a:t>
            </a:r>
            <a:r>
              <a:rPr lang="sv-SE" dirty="0" err="1" smtClean="0"/>
              <a:t>exchange</a:t>
            </a:r>
            <a:r>
              <a:rPr lang="sv-SE" dirty="0" smtClean="0"/>
              <a:t> </a:t>
            </a:r>
            <a:r>
              <a:rPr lang="sv-SE" dirty="0" err="1" smtClean="0"/>
              <a:t>capabilities</a:t>
            </a:r>
            <a:endParaRPr lang="sv-SE" dirty="0" smtClean="0"/>
          </a:p>
          <a:p>
            <a:pPr lvl="1"/>
            <a:r>
              <a:rPr lang="sv-SE" dirty="0" err="1" smtClean="0"/>
              <a:t>Financed</a:t>
            </a:r>
            <a:r>
              <a:rPr lang="sv-SE" dirty="0" smtClean="0"/>
              <a:t> by STM-</a:t>
            </a:r>
            <a:r>
              <a:rPr lang="sv-SE" dirty="0" err="1" smtClean="0"/>
              <a:t>project</a:t>
            </a:r>
            <a:endParaRPr lang="sv-SE" dirty="0"/>
          </a:p>
          <a:p>
            <a:r>
              <a:rPr lang="sv-SE" dirty="0" err="1" smtClean="0"/>
              <a:t>Sharing</a:t>
            </a:r>
            <a:r>
              <a:rPr lang="sv-SE" dirty="0" smtClean="0"/>
              <a:t> route information </a:t>
            </a:r>
            <a:r>
              <a:rPr lang="sv-SE" dirty="0" err="1" smtClean="0"/>
              <a:t>during</a:t>
            </a:r>
            <a:r>
              <a:rPr lang="sv-SE" dirty="0" smtClean="0"/>
              <a:t> STM-</a:t>
            </a:r>
            <a:r>
              <a:rPr lang="sv-SE" dirty="0" err="1" smtClean="0"/>
              <a:t>project</a:t>
            </a:r>
            <a:r>
              <a:rPr lang="sv-SE" dirty="0" smtClean="0"/>
              <a:t> and RTF-</a:t>
            </a:r>
            <a:r>
              <a:rPr lang="sv-SE" dirty="0" err="1" smtClean="0"/>
              <a:t>project</a:t>
            </a:r>
            <a:r>
              <a:rPr lang="sv-SE" dirty="0" smtClean="0"/>
              <a:t>.</a:t>
            </a:r>
          </a:p>
          <a:p>
            <a:r>
              <a:rPr lang="sv-SE" dirty="0" err="1" smtClean="0"/>
              <a:t>Participating</a:t>
            </a:r>
            <a:r>
              <a:rPr lang="sv-SE" dirty="0" smtClean="0"/>
              <a:t> in the </a:t>
            </a:r>
            <a:r>
              <a:rPr lang="sv-SE" dirty="0" err="1" smtClean="0"/>
              <a:t>evaluation</a:t>
            </a:r>
            <a:r>
              <a:rPr lang="sv-SE" dirty="0" smtClean="0"/>
              <a:t> </a:t>
            </a:r>
            <a:r>
              <a:rPr lang="sv-SE" dirty="0" err="1" smtClean="0"/>
              <a:t>of</a:t>
            </a:r>
            <a:r>
              <a:rPr lang="sv-SE" dirty="0" smtClean="0"/>
              <a:t> services </a:t>
            </a:r>
            <a:r>
              <a:rPr lang="sv-SE" dirty="0" err="1" smtClean="0"/>
              <a:t>made</a:t>
            </a:r>
            <a:r>
              <a:rPr lang="sv-SE" dirty="0" smtClean="0"/>
              <a:t> </a:t>
            </a:r>
            <a:r>
              <a:rPr lang="sv-SE" dirty="0" err="1" smtClean="0"/>
              <a:t>possible</a:t>
            </a:r>
            <a:r>
              <a:rPr lang="sv-SE" dirty="0" smtClean="0"/>
              <a:t> by STM and RTF </a:t>
            </a:r>
            <a:r>
              <a:rPr lang="sv-SE" dirty="0" err="1" smtClean="0"/>
              <a:t>projects</a:t>
            </a:r>
            <a:endParaRPr lang="sv-SE" dirty="0" smtClean="0"/>
          </a:p>
        </p:txBody>
      </p:sp>
    </p:spTree>
    <p:extLst>
      <p:ext uri="{BB962C8B-B14F-4D97-AF65-F5344CB8AC3E}">
        <p14:creationId xmlns:p14="http://schemas.microsoft.com/office/powerpoint/2010/main" val="35574892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Benefits for </a:t>
            </a:r>
            <a:r>
              <a:rPr lang="sv-SE" dirty="0" err="1" smtClean="0"/>
              <a:t>particapants</a:t>
            </a:r>
            <a:endParaRPr lang="sv-SE" dirty="0"/>
          </a:p>
        </p:txBody>
      </p:sp>
      <p:sp>
        <p:nvSpPr>
          <p:cNvPr id="4" name="Platshållare för text 3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2602632" cy="639762"/>
          </a:xfrm>
        </p:spPr>
        <p:txBody>
          <a:bodyPr/>
          <a:lstStyle/>
          <a:p>
            <a:r>
              <a:rPr lang="sv-SE" dirty="0" smtClean="0"/>
              <a:t>For </a:t>
            </a:r>
            <a:r>
              <a:rPr lang="sv-SE" dirty="0" err="1" smtClean="0"/>
              <a:t>Ferry</a:t>
            </a:r>
            <a:r>
              <a:rPr lang="sv-SE" dirty="0" smtClean="0"/>
              <a:t> </a:t>
            </a:r>
            <a:r>
              <a:rPr lang="sv-SE" dirty="0" err="1" smtClean="0"/>
              <a:t>lines</a:t>
            </a:r>
            <a:endParaRPr lang="sv-SE" dirty="0"/>
          </a:p>
        </p:txBody>
      </p:sp>
      <p:sp>
        <p:nvSpPr>
          <p:cNvPr id="5" name="Platshållare för innehåll 4"/>
          <p:cNvSpPr>
            <a:spLocks noGrp="1"/>
          </p:cNvSpPr>
          <p:nvPr>
            <p:ph sz="half" idx="2"/>
          </p:nvPr>
        </p:nvSpPr>
        <p:spPr>
          <a:xfrm>
            <a:off x="457200" y="2174874"/>
            <a:ext cx="2602632" cy="4062437"/>
          </a:xfrm>
        </p:spPr>
        <p:txBody>
          <a:bodyPr>
            <a:normAutofit/>
          </a:bodyPr>
          <a:lstStyle/>
          <a:p>
            <a:r>
              <a:rPr lang="sv-SE" sz="1600" dirty="0" err="1" smtClean="0"/>
              <a:t>Posibility</a:t>
            </a:r>
            <a:r>
              <a:rPr lang="sv-SE" sz="1600" dirty="0" smtClean="0"/>
              <a:t> </a:t>
            </a:r>
            <a:r>
              <a:rPr lang="sv-SE" sz="1600" dirty="0" err="1" smtClean="0"/>
              <a:t>to</a:t>
            </a:r>
            <a:r>
              <a:rPr lang="sv-SE" sz="1600" dirty="0" smtClean="0"/>
              <a:t> </a:t>
            </a:r>
            <a:r>
              <a:rPr lang="sv-SE" sz="1600" dirty="0" err="1" smtClean="0"/>
              <a:t>particapate</a:t>
            </a:r>
            <a:r>
              <a:rPr lang="sv-SE" sz="1600" dirty="0" smtClean="0"/>
              <a:t> in </a:t>
            </a:r>
            <a:r>
              <a:rPr lang="sv-SE" sz="1600" dirty="0" err="1" smtClean="0"/>
              <a:t>development</a:t>
            </a:r>
            <a:r>
              <a:rPr lang="sv-SE" sz="1600" dirty="0" smtClean="0"/>
              <a:t> </a:t>
            </a:r>
            <a:r>
              <a:rPr lang="sv-SE" sz="1600" dirty="0" err="1" smtClean="0"/>
              <a:t>of</a:t>
            </a:r>
            <a:r>
              <a:rPr lang="sv-SE" sz="1600" dirty="0" smtClean="0"/>
              <a:t> </a:t>
            </a:r>
            <a:r>
              <a:rPr lang="sv-SE" sz="1600" dirty="0" err="1" smtClean="0"/>
              <a:t>Ferry-traffic</a:t>
            </a:r>
            <a:r>
              <a:rPr lang="sv-SE" sz="1600" dirty="0" smtClean="0"/>
              <a:t> in the Baltics </a:t>
            </a:r>
            <a:r>
              <a:rPr lang="sv-SE" sz="1600" dirty="0" err="1" smtClean="0"/>
              <a:t>together</a:t>
            </a:r>
            <a:r>
              <a:rPr lang="sv-SE" sz="1600" dirty="0" smtClean="0"/>
              <a:t> </a:t>
            </a:r>
            <a:r>
              <a:rPr lang="sv-SE" sz="1600" dirty="0" err="1" smtClean="0"/>
              <a:t>with</a:t>
            </a:r>
            <a:r>
              <a:rPr lang="sv-SE" sz="1600" dirty="0" smtClean="0"/>
              <a:t> partners and </a:t>
            </a:r>
            <a:r>
              <a:rPr lang="sv-SE" sz="1600" dirty="0" err="1" smtClean="0"/>
              <a:t>customers</a:t>
            </a:r>
            <a:endParaRPr lang="sv-SE" sz="1600" dirty="0" smtClean="0"/>
          </a:p>
          <a:p>
            <a:r>
              <a:rPr lang="sv-SE" sz="1600" dirty="0" err="1" smtClean="0"/>
              <a:t>Posibility</a:t>
            </a:r>
            <a:r>
              <a:rPr lang="sv-SE" sz="1600" dirty="0" smtClean="0"/>
              <a:t> </a:t>
            </a:r>
            <a:r>
              <a:rPr lang="sv-SE" sz="1600" dirty="0" err="1" smtClean="0"/>
              <a:t>to</a:t>
            </a:r>
            <a:r>
              <a:rPr lang="sv-SE" sz="1600" dirty="0" smtClean="0"/>
              <a:t> try route-</a:t>
            </a:r>
            <a:r>
              <a:rPr lang="sv-SE" sz="1600" dirty="0" err="1" smtClean="0"/>
              <a:t>sharing</a:t>
            </a:r>
            <a:r>
              <a:rPr lang="sv-SE" sz="1600" dirty="0" smtClean="0"/>
              <a:t> </a:t>
            </a:r>
            <a:r>
              <a:rPr lang="sv-SE" sz="1600" dirty="0" err="1" smtClean="0"/>
              <a:t>facilities</a:t>
            </a:r>
            <a:r>
              <a:rPr lang="sv-SE" sz="1600" dirty="0" smtClean="0"/>
              <a:t> in real operations (</a:t>
            </a:r>
            <a:r>
              <a:rPr lang="sv-SE" sz="1600" dirty="0" err="1" smtClean="0"/>
              <a:t>upgrade</a:t>
            </a:r>
            <a:r>
              <a:rPr lang="sv-SE" sz="1600" dirty="0" smtClean="0"/>
              <a:t> </a:t>
            </a:r>
            <a:r>
              <a:rPr lang="sv-SE" sz="1600" dirty="0" err="1" smtClean="0"/>
              <a:t>facilitated</a:t>
            </a:r>
            <a:r>
              <a:rPr lang="sv-SE" sz="1600" dirty="0" smtClean="0"/>
              <a:t> fy STM-</a:t>
            </a:r>
            <a:r>
              <a:rPr lang="sv-SE" sz="1600" dirty="0" err="1" smtClean="0"/>
              <a:t>project</a:t>
            </a:r>
            <a:r>
              <a:rPr lang="sv-SE" sz="1600" dirty="0" smtClean="0"/>
              <a:t>)</a:t>
            </a:r>
          </a:p>
          <a:p>
            <a:r>
              <a:rPr lang="sv-SE" sz="1600" dirty="0" err="1" smtClean="0"/>
              <a:t>Posibility</a:t>
            </a:r>
            <a:r>
              <a:rPr lang="sv-SE" sz="1600" dirty="0" smtClean="0"/>
              <a:t> </a:t>
            </a:r>
            <a:r>
              <a:rPr lang="sv-SE" sz="1600" dirty="0" err="1" smtClean="0"/>
              <a:t>to</a:t>
            </a:r>
            <a:r>
              <a:rPr lang="sv-SE" sz="1600" dirty="0" smtClean="0"/>
              <a:t> </a:t>
            </a:r>
            <a:r>
              <a:rPr lang="sv-SE" sz="1600" dirty="0" err="1" smtClean="0"/>
              <a:t>share</a:t>
            </a:r>
            <a:r>
              <a:rPr lang="sv-SE" sz="1600" dirty="0" smtClean="0"/>
              <a:t> </a:t>
            </a:r>
            <a:r>
              <a:rPr lang="sv-SE" sz="1600" dirty="0" err="1" smtClean="0"/>
              <a:t>relevatn</a:t>
            </a:r>
            <a:r>
              <a:rPr lang="sv-SE" sz="1600" dirty="0" smtClean="0"/>
              <a:t> information (</a:t>
            </a:r>
            <a:r>
              <a:rPr lang="sv-SE" sz="1600" dirty="0" err="1" smtClean="0"/>
              <a:t>timetables</a:t>
            </a:r>
            <a:r>
              <a:rPr lang="sv-SE" sz="1600" dirty="0" smtClean="0"/>
              <a:t>, </a:t>
            </a:r>
            <a:r>
              <a:rPr lang="sv-SE" sz="1600" dirty="0" err="1" smtClean="0"/>
              <a:t>real.time</a:t>
            </a:r>
            <a:r>
              <a:rPr lang="sv-SE" sz="1600" dirty="0" smtClean="0"/>
              <a:t>) </a:t>
            </a:r>
            <a:r>
              <a:rPr lang="sv-SE" sz="1600" dirty="0" err="1" smtClean="0"/>
              <a:t>to</a:t>
            </a:r>
            <a:r>
              <a:rPr lang="sv-SE" sz="1600" dirty="0" smtClean="0"/>
              <a:t> relevant </a:t>
            </a:r>
            <a:r>
              <a:rPr lang="sv-SE" sz="1600" dirty="0" err="1" smtClean="0"/>
              <a:t>actors</a:t>
            </a:r>
            <a:r>
              <a:rPr lang="sv-SE" sz="1600" dirty="0" smtClean="0"/>
              <a:t> in a </a:t>
            </a:r>
            <a:r>
              <a:rPr lang="sv-SE" sz="1600" dirty="0" err="1" smtClean="0"/>
              <a:t>Single-point</a:t>
            </a:r>
            <a:r>
              <a:rPr lang="sv-SE" sz="1600" dirty="0" smtClean="0"/>
              <a:t> data outlet.</a:t>
            </a:r>
          </a:p>
          <a:p>
            <a:endParaRPr lang="sv-SE" sz="1600" dirty="0"/>
          </a:p>
        </p:txBody>
      </p:sp>
      <p:sp>
        <p:nvSpPr>
          <p:cNvPr id="6" name="Platshållare för text 5"/>
          <p:cNvSpPr>
            <a:spLocks noGrp="1"/>
          </p:cNvSpPr>
          <p:nvPr>
            <p:ph type="body" sz="quarter" idx="3"/>
          </p:nvPr>
        </p:nvSpPr>
        <p:spPr>
          <a:xfrm>
            <a:off x="3203848" y="1565102"/>
            <a:ext cx="2591271" cy="639762"/>
          </a:xfrm>
        </p:spPr>
        <p:txBody>
          <a:bodyPr/>
          <a:lstStyle/>
          <a:p>
            <a:r>
              <a:rPr lang="sv-SE" dirty="0" smtClean="0"/>
              <a:t>For the RTF </a:t>
            </a:r>
            <a:r>
              <a:rPr lang="sv-SE" dirty="0" err="1" smtClean="0"/>
              <a:t>project</a:t>
            </a:r>
            <a:endParaRPr lang="sv-SE" dirty="0"/>
          </a:p>
        </p:txBody>
      </p:sp>
      <p:sp>
        <p:nvSpPr>
          <p:cNvPr id="7" name="Platshållare för innehåll 6"/>
          <p:cNvSpPr>
            <a:spLocks noGrp="1"/>
          </p:cNvSpPr>
          <p:nvPr>
            <p:ph sz="quarter" idx="4"/>
          </p:nvPr>
        </p:nvSpPr>
        <p:spPr>
          <a:xfrm>
            <a:off x="3203848" y="2204864"/>
            <a:ext cx="2591271" cy="4062437"/>
          </a:xfrm>
        </p:spPr>
        <p:txBody>
          <a:bodyPr/>
          <a:lstStyle/>
          <a:p>
            <a:r>
              <a:rPr lang="sv-SE" sz="1600" dirty="0" smtClean="0"/>
              <a:t>A </a:t>
            </a:r>
            <a:r>
              <a:rPr lang="sv-SE" sz="1600" dirty="0" err="1" smtClean="0"/>
              <a:t>wide</a:t>
            </a:r>
            <a:r>
              <a:rPr lang="sv-SE" sz="1600" dirty="0" smtClean="0"/>
              <a:t> </a:t>
            </a:r>
            <a:r>
              <a:rPr lang="sv-SE" sz="1600" dirty="0" err="1" smtClean="0"/>
              <a:t>fleet</a:t>
            </a:r>
            <a:r>
              <a:rPr lang="sv-SE" sz="1600" dirty="0" smtClean="0"/>
              <a:t> </a:t>
            </a:r>
            <a:r>
              <a:rPr lang="sv-SE" sz="1600" dirty="0" err="1" smtClean="0"/>
              <a:t>of</a:t>
            </a:r>
            <a:r>
              <a:rPr lang="sv-SE" sz="1600" dirty="0" smtClean="0"/>
              <a:t> different </a:t>
            </a:r>
            <a:r>
              <a:rPr lang="sv-SE" sz="1600" dirty="0" err="1" smtClean="0"/>
              <a:t>types</a:t>
            </a:r>
            <a:r>
              <a:rPr lang="sv-SE" sz="1600" dirty="0" smtClean="0"/>
              <a:t> </a:t>
            </a:r>
            <a:r>
              <a:rPr lang="sv-SE" sz="1600" dirty="0" err="1" smtClean="0"/>
              <a:t>of</a:t>
            </a:r>
            <a:r>
              <a:rPr lang="sv-SE" sz="1600" dirty="0" smtClean="0"/>
              <a:t> </a:t>
            </a:r>
            <a:r>
              <a:rPr lang="sv-SE" sz="1600" dirty="0" err="1" smtClean="0"/>
              <a:t>ferry-traffic</a:t>
            </a:r>
            <a:r>
              <a:rPr lang="sv-SE" sz="1600" dirty="0" smtClean="0"/>
              <a:t> </a:t>
            </a:r>
            <a:r>
              <a:rPr lang="sv-SE" sz="1600" dirty="0" err="1" smtClean="0"/>
              <a:t>to</a:t>
            </a:r>
            <a:r>
              <a:rPr lang="sv-SE" sz="1600" dirty="0" smtClean="0"/>
              <a:t> </a:t>
            </a:r>
            <a:r>
              <a:rPr lang="sv-SE" sz="1600" dirty="0" err="1" smtClean="0"/>
              <a:t>validate</a:t>
            </a:r>
            <a:r>
              <a:rPr lang="sv-SE" sz="1600" dirty="0" smtClean="0"/>
              <a:t> the benefits for the </a:t>
            </a:r>
            <a:r>
              <a:rPr lang="sv-SE" sz="1600" dirty="0" err="1" smtClean="0"/>
              <a:t>industry</a:t>
            </a:r>
            <a:r>
              <a:rPr lang="sv-SE" sz="1600" dirty="0" smtClean="0"/>
              <a:t> </a:t>
            </a:r>
            <a:r>
              <a:rPr lang="sv-SE" sz="1600" dirty="0" err="1" smtClean="0"/>
              <a:t>with</a:t>
            </a:r>
            <a:r>
              <a:rPr lang="sv-SE" sz="1600" dirty="0" smtClean="0"/>
              <a:t> </a:t>
            </a:r>
            <a:r>
              <a:rPr lang="sv-SE" sz="1600" dirty="0" err="1" smtClean="0"/>
              <a:t>single</a:t>
            </a:r>
            <a:r>
              <a:rPr lang="sv-SE" sz="1600" dirty="0" smtClean="0"/>
              <a:t> </a:t>
            </a:r>
            <a:r>
              <a:rPr lang="sv-SE" sz="1600" dirty="0" err="1" smtClean="0"/>
              <a:t>acces</a:t>
            </a:r>
            <a:r>
              <a:rPr lang="sv-SE" sz="1600" dirty="0" smtClean="0"/>
              <a:t> </a:t>
            </a:r>
            <a:r>
              <a:rPr lang="sv-SE" sz="1600" dirty="0" err="1" smtClean="0"/>
              <a:t>to</a:t>
            </a:r>
            <a:r>
              <a:rPr lang="sv-SE" sz="1600" dirty="0" smtClean="0"/>
              <a:t> relevant information </a:t>
            </a:r>
          </a:p>
          <a:p>
            <a:endParaRPr lang="sv-SE" sz="1600" dirty="0" smtClean="0"/>
          </a:p>
          <a:p>
            <a:endParaRPr lang="sv-SE" dirty="0"/>
          </a:p>
        </p:txBody>
      </p:sp>
      <p:sp>
        <p:nvSpPr>
          <p:cNvPr id="8" name="Platshållare för text 5"/>
          <p:cNvSpPr txBox="1">
            <a:spLocks/>
          </p:cNvSpPr>
          <p:nvPr/>
        </p:nvSpPr>
        <p:spPr>
          <a:xfrm>
            <a:off x="5947519" y="1565102"/>
            <a:ext cx="2591271" cy="63976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2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v-SE" dirty="0" smtClean="0"/>
              <a:t>For </a:t>
            </a:r>
            <a:r>
              <a:rPr lang="sv-SE" dirty="0" err="1" smtClean="0"/>
              <a:t>connected</a:t>
            </a:r>
            <a:r>
              <a:rPr lang="sv-SE" dirty="0" smtClean="0"/>
              <a:t> </a:t>
            </a:r>
            <a:r>
              <a:rPr lang="sv-SE" dirty="0" err="1" smtClean="0"/>
              <a:t>projects</a:t>
            </a:r>
            <a:endParaRPr lang="sv-SE" dirty="0"/>
          </a:p>
        </p:txBody>
      </p:sp>
      <p:sp>
        <p:nvSpPr>
          <p:cNvPr id="9" name="Platshållare för innehåll 6"/>
          <p:cNvSpPr txBox="1">
            <a:spLocks/>
          </p:cNvSpPr>
          <p:nvPr/>
        </p:nvSpPr>
        <p:spPr>
          <a:xfrm>
            <a:off x="5947518" y="2205576"/>
            <a:ext cx="3016970" cy="406243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v-SE" sz="1600" dirty="0" smtClean="0"/>
              <a:t>STM; A </a:t>
            </a:r>
            <a:r>
              <a:rPr lang="sv-SE" sz="1600" dirty="0" err="1" smtClean="0"/>
              <a:t>posibility</a:t>
            </a:r>
            <a:r>
              <a:rPr lang="sv-SE" sz="1600" dirty="0" smtClean="0"/>
              <a:t> </a:t>
            </a:r>
            <a:r>
              <a:rPr lang="sv-SE" sz="1600" dirty="0" err="1" smtClean="0"/>
              <a:t>to</a:t>
            </a:r>
            <a:r>
              <a:rPr lang="sv-SE" sz="1600" dirty="0" smtClean="0"/>
              <a:t> </a:t>
            </a:r>
            <a:r>
              <a:rPr lang="sv-SE" sz="1600" dirty="0" err="1" smtClean="0"/>
              <a:t>dissiminate</a:t>
            </a:r>
            <a:r>
              <a:rPr lang="sv-SE" sz="1600" dirty="0" smtClean="0"/>
              <a:t> the </a:t>
            </a:r>
            <a:r>
              <a:rPr lang="sv-SE" sz="1600" dirty="0" err="1" smtClean="0"/>
              <a:t>standardized</a:t>
            </a:r>
            <a:r>
              <a:rPr lang="sv-SE" sz="1600" dirty="0" smtClean="0"/>
              <a:t> </a:t>
            </a:r>
            <a:r>
              <a:rPr lang="sv-SE" sz="1600" dirty="0" err="1" smtClean="0"/>
              <a:t>way</a:t>
            </a:r>
            <a:r>
              <a:rPr lang="sv-SE" sz="1600" dirty="0" smtClean="0"/>
              <a:t> </a:t>
            </a:r>
            <a:r>
              <a:rPr lang="sv-SE" sz="1600" dirty="0" err="1" smtClean="0"/>
              <a:t>to</a:t>
            </a:r>
            <a:r>
              <a:rPr lang="sv-SE" sz="1600" dirty="0" smtClean="0"/>
              <a:t> access </a:t>
            </a:r>
            <a:r>
              <a:rPr lang="sv-SE" sz="1600" dirty="0" err="1" smtClean="0"/>
              <a:t>to</a:t>
            </a:r>
            <a:r>
              <a:rPr lang="sv-SE" sz="1600" dirty="0" smtClean="0"/>
              <a:t> shipping-</a:t>
            </a:r>
            <a:r>
              <a:rPr lang="sv-SE" sz="1600" dirty="0" err="1" smtClean="0"/>
              <a:t>related</a:t>
            </a:r>
            <a:r>
              <a:rPr lang="sv-SE" sz="1600" dirty="0" smtClean="0"/>
              <a:t> information (</a:t>
            </a:r>
            <a:r>
              <a:rPr lang="sv-SE" sz="1600" dirty="0" err="1" smtClean="0"/>
              <a:t>SeaSwim</a:t>
            </a:r>
            <a:r>
              <a:rPr lang="sv-SE" sz="1600" dirty="0" smtClean="0"/>
              <a:t>, </a:t>
            </a:r>
            <a:r>
              <a:rPr lang="sv-SE" sz="1600" dirty="0" smtClean="0"/>
              <a:t>Route Exchange); </a:t>
            </a:r>
            <a:r>
              <a:rPr lang="sv-SE" sz="1600" dirty="0" err="1" smtClean="0"/>
              <a:t>Increase</a:t>
            </a:r>
            <a:r>
              <a:rPr lang="sv-SE" sz="1600" dirty="0" smtClean="0"/>
              <a:t> </a:t>
            </a:r>
            <a:r>
              <a:rPr lang="sv-SE" sz="1600" dirty="0" err="1" smtClean="0"/>
              <a:t>number</a:t>
            </a:r>
            <a:r>
              <a:rPr lang="sv-SE" sz="1600" dirty="0" smtClean="0"/>
              <a:t> </a:t>
            </a:r>
            <a:r>
              <a:rPr lang="sv-SE" sz="1600" dirty="0" err="1" smtClean="0"/>
              <a:t>of</a:t>
            </a:r>
            <a:r>
              <a:rPr lang="sv-SE" sz="1600" dirty="0" smtClean="0"/>
              <a:t> </a:t>
            </a:r>
            <a:r>
              <a:rPr lang="sv-SE" sz="1600" dirty="0" err="1" smtClean="0"/>
              <a:t>vessels</a:t>
            </a:r>
            <a:r>
              <a:rPr lang="sv-SE" sz="1600" dirty="0" smtClean="0"/>
              <a:t> </a:t>
            </a:r>
            <a:r>
              <a:rPr lang="sv-SE" sz="1600" dirty="0" err="1" smtClean="0"/>
              <a:t>with</a:t>
            </a:r>
            <a:r>
              <a:rPr lang="sv-SE" sz="1600" dirty="0" smtClean="0"/>
              <a:t> STM </a:t>
            </a:r>
            <a:r>
              <a:rPr lang="sv-SE" sz="1600" dirty="0" err="1" smtClean="0"/>
              <a:t>capabilites</a:t>
            </a:r>
            <a:r>
              <a:rPr lang="sv-SE" sz="1600" dirty="0" smtClean="0"/>
              <a:t> in the Baltic </a:t>
            </a:r>
            <a:r>
              <a:rPr lang="sv-SE" sz="1600" dirty="0" err="1" smtClean="0"/>
              <a:t>will</a:t>
            </a:r>
            <a:r>
              <a:rPr lang="sv-SE" sz="1600" dirty="0" smtClean="0"/>
              <a:t> </a:t>
            </a:r>
            <a:r>
              <a:rPr lang="sv-SE" sz="1600" dirty="0" err="1" smtClean="0"/>
              <a:t>increase</a:t>
            </a:r>
            <a:r>
              <a:rPr lang="sv-SE" sz="1600" dirty="0" smtClean="0"/>
              <a:t> </a:t>
            </a:r>
            <a:r>
              <a:rPr lang="sv-SE" sz="1600" dirty="0" err="1" smtClean="0"/>
              <a:t>safety</a:t>
            </a:r>
            <a:r>
              <a:rPr lang="sv-SE" sz="1600" dirty="0" smtClean="0"/>
              <a:t> </a:t>
            </a:r>
            <a:r>
              <a:rPr lang="sv-SE" sz="1600" dirty="0" err="1" smtClean="0"/>
              <a:t>of</a:t>
            </a:r>
            <a:r>
              <a:rPr lang="sv-SE" sz="1600" dirty="0" smtClean="0"/>
              <a:t> navigation</a:t>
            </a:r>
            <a:r>
              <a:rPr lang="sv-SE" sz="1600" dirty="0" smtClean="0"/>
              <a:t>.</a:t>
            </a:r>
          </a:p>
          <a:p>
            <a:r>
              <a:rPr lang="sv-SE" sz="1600" dirty="0" smtClean="0"/>
              <a:t>EU-Spirit; </a:t>
            </a:r>
            <a:r>
              <a:rPr lang="sv-SE" sz="1600" dirty="0" err="1" smtClean="0"/>
              <a:t>Stimulate</a:t>
            </a:r>
            <a:r>
              <a:rPr lang="sv-SE" sz="1600" dirty="0" smtClean="0"/>
              <a:t> the </a:t>
            </a:r>
            <a:r>
              <a:rPr lang="sv-SE" sz="1600" dirty="0" err="1" smtClean="0"/>
              <a:t>usage</a:t>
            </a:r>
            <a:r>
              <a:rPr lang="sv-SE" sz="1600" dirty="0" smtClean="0"/>
              <a:t> </a:t>
            </a:r>
            <a:r>
              <a:rPr lang="sv-SE" sz="1600" dirty="0" err="1" smtClean="0"/>
              <a:t>of</a:t>
            </a:r>
            <a:r>
              <a:rPr lang="sv-SE" sz="1600" dirty="0" smtClean="0"/>
              <a:t> EU-</a:t>
            </a:r>
            <a:r>
              <a:rPr lang="sv-SE" sz="1600" dirty="0" err="1" smtClean="0"/>
              <a:t>wide</a:t>
            </a:r>
            <a:r>
              <a:rPr lang="sv-SE" sz="1600" dirty="0" smtClean="0"/>
              <a:t> multimodal </a:t>
            </a:r>
            <a:r>
              <a:rPr lang="sv-SE" sz="1600" dirty="0" err="1" smtClean="0"/>
              <a:t>travelplanner</a:t>
            </a:r>
            <a:r>
              <a:rPr lang="sv-SE" sz="1600" dirty="0" smtClean="0"/>
              <a:t> for </a:t>
            </a:r>
            <a:r>
              <a:rPr lang="sv-SE" sz="1600" dirty="0" err="1" smtClean="0"/>
              <a:t>goods</a:t>
            </a:r>
            <a:r>
              <a:rPr lang="sv-SE" sz="1600" dirty="0"/>
              <a:t> </a:t>
            </a:r>
            <a:r>
              <a:rPr lang="sv-SE" sz="1600" dirty="0" smtClean="0"/>
              <a:t>and </a:t>
            </a:r>
            <a:r>
              <a:rPr lang="sv-SE" sz="1600" dirty="0" err="1" smtClean="0"/>
              <a:t>people</a:t>
            </a:r>
            <a:endParaRPr lang="sv-SE" sz="1600" dirty="0" smtClean="0"/>
          </a:p>
          <a:p>
            <a:r>
              <a:rPr lang="sv-SE" sz="1600" dirty="0" smtClean="0"/>
              <a:t>Interface Plus; </a:t>
            </a:r>
            <a:r>
              <a:rPr lang="sv-SE" sz="1600" dirty="0" err="1" smtClean="0"/>
              <a:t>Expanding</a:t>
            </a:r>
            <a:r>
              <a:rPr lang="sv-SE" sz="1600" dirty="0" smtClean="0"/>
              <a:t> the I+ </a:t>
            </a:r>
            <a:r>
              <a:rPr lang="sv-SE" sz="1600" dirty="0" err="1" smtClean="0"/>
              <a:t>idea</a:t>
            </a:r>
            <a:r>
              <a:rPr lang="sv-SE" sz="1600" dirty="0" smtClean="0"/>
              <a:t> </a:t>
            </a:r>
            <a:r>
              <a:rPr lang="sv-SE" sz="1600" dirty="0" err="1" smtClean="0"/>
              <a:t>into</a:t>
            </a:r>
            <a:r>
              <a:rPr lang="sv-SE" sz="1600" dirty="0" smtClean="0"/>
              <a:t> a permanent </a:t>
            </a:r>
            <a:r>
              <a:rPr lang="sv-SE" sz="1600" dirty="0" err="1" smtClean="0"/>
              <a:t>Informaiton</a:t>
            </a:r>
            <a:r>
              <a:rPr lang="sv-SE" sz="1600" dirty="0" smtClean="0"/>
              <a:t> </a:t>
            </a:r>
            <a:r>
              <a:rPr lang="sv-SE" sz="1600" dirty="0" err="1" smtClean="0"/>
              <a:t>infrastructure</a:t>
            </a:r>
            <a:r>
              <a:rPr lang="sv-SE" sz="1600" dirty="0" smtClean="0"/>
              <a:t> for all data </a:t>
            </a:r>
            <a:r>
              <a:rPr lang="sv-SE" sz="1600" dirty="0" err="1" smtClean="0"/>
              <a:t>concering</a:t>
            </a:r>
            <a:r>
              <a:rPr lang="sv-SE" sz="1600" dirty="0" smtClean="0"/>
              <a:t> </a:t>
            </a:r>
            <a:r>
              <a:rPr lang="sv-SE" sz="1600" dirty="0" err="1" smtClean="0"/>
              <a:t>ferries</a:t>
            </a:r>
            <a:r>
              <a:rPr lang="sv-SE" sz="1600" dirty="0" smtClean="0"/>
              <a:t> in the Baltic.</a:t>
            </a:r>
          </a:p>
          <a:p>
            <a:endParaRPr lang="sv-SE" sz="1600" dirty="0" smtClean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9314871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ubrik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v-SE" dirty="0" err="1" smtClean="0"/>
              <a:t>Particapation</a:t>
            </a:r>
            <a:r>
              <a:rPr lang="sv-SE" dirty="0" smtClean="0"/>
              <a:t> </a:t>
            </a:r>
            <a:r>
              <a:rPr lang="sv-SE" dirty="0" err="1" smtClean="0"/>
              <a:t>of</a:t>
            </a:r>
            <a:r>
              <a:rPr lang="sv-SE" dirty="0" smtClean="0"/>
              <a:t> </a:t>
            </a:r>
            <a:r>
              <a:rPr lang="sv-SE" dirty="0" err="1" smtClean="0"/>
              <a:t>ferry-lines</a:t>
            </a:r>
            <a:r>
              <a:rPr lang="sv-SE" dirty="0"/>
              <a:t> </a:t>
            </a:r>
            <a:r>
              <a:rPr lang="sv-SE" dirty="0" smtClean="0"/>
              <a:t>and transport operators (</a:t>
            </a:r>
            <a:r>
              <a:rPr lang="sv-SE" dirty="0" err="1" smtClean="0"/>
              <a:t>ongoing</a:t>
            </a:r>
            <a:r>
              <a:rPr lang="sv-SE" dirty="0" smtClean="0"/>
              <a:t> </a:t>
            </a:r>
            <a:r>
              <a:rPr lang="sv-SE" dirty="0" err="1" smtClean="0"/>
              <a:t>discussions</a:t>
            </a:r>
            <a:r>
              <a:rPr lang="sv-SE" dirty="0" smtClean="0"/>
              <a:t>)</a:t>
            </a:r>
            <a:endParaRPr lang="sv-SE" dirty="0"/>
          </a:p>
        </p:txBody>
      </p:sp>
      <p:sp>
        <p:nvSpPr>
          <p:cNvPr id="9" name="Platshållare för text 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8" name="Platshållare för innehåll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sv-SE" dirty="0" smtClean="0"/>
              <a:t>Stena Line</a:t>
            </a:r>
          </a:p>
          <a:p>
            <a:r>
              <a:rPr lang="sv-SE" dirty="0" smtClean="0"/>
              <a:t>TT-Lines</a:t>
            </a:r>
          </a:p>
          <a:p>
            <a:r>
              <a:rPr lang="sv-SE" dirty="0" smtClean="0"/>
              <a:t>Viking Lines</a:t>
            </a:r>
          </a:p>
          <a:p>
            <a:r>
              <a:rPr lang="sv-SE" dirty="0" smtClean="0"/>
              <a:t>Silja/</a:t>
            </a:r>
            <a:r>
              <a:rPr lang="sv-SE" dirty="0" err="1" smtClean="0"/>
              <a:t>Tallink</a:t>
            </a:r>
            <a:endParaRPr lang="sv-SE" dirty="0" smtClean="0"/>
          </a:p>
          <a:p>
            <a:r>
              <a:rPr lang="sv-SE" dirty="0" err="1" smtClean="0"/>
              <a:t>Scandilines</a:t>
            </a:r>
            <a:endParaRPr lang="sv-SE" dirty="0" smtClean="0"/>
          </a:p>
          <a:p>
            <a:r>
              <a:rPr lang="sv-SE" dirty="0" smtClean="0"/>
              <a:t>DFDS</a:t>
            </a:r>
          </a:p>
          <a:p>
            <a:r>
              <a:rPr lang="sv-SE" dirty="0" smtClean="0"/>
              <a:t>DB/Schenker</a:t>
            </a:r>
          </a:p>
          <a:p>
            <a:endParaRPr lang="sv-SE" dirty="0"/>
          </a:p>
        </p:txBody>
      </p:sp>
      <p:sp>
        <p:nvSpPr>
          <p:cNvPr id="10" name="Platshållare för text 9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11" name="Platshållare för innehåll 10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sv-SE" dirty="0" smtClean="0"/>
              <a:t>Swedish Orient Line</a:t>
            </a:r>
          </a:p>
          <a:p>
            <a:r>
              <a:rPr lang="en-GB" dirty="0"/>
              <a:t>TS </a:t>
            </a:r>
            <a:r>
              <a:rPr lang="en-GB" dirty="0" err="1"/>
              <a:t>Laevad</a:t>
            </a:r>
            <a:r>
              <a:rPr lang="en-GB" dirty="0"/>
              <a:t> </a:t>
            </a:r>
            <a:endParaRPr lang="en-GB" dirty="0" smtClean="0"/>
          </a:p>
          <a:p>
            <a:r>
              <a:rPr lang="en-GB" dirty="0" err="1" smtClean="0"/>
              <a:t>Waasa</a:t>
            </a:r>
            <a:r>
              <a:rPr lang="en-GB" dirty="0" smtClean="0"/>
              <a:t> Line</a:t>
            </a:r>
          </a:p>
          <a:p>
            <a:r>
              <a:rPr lang="en-GB" dirty="0" smtClean="0"/>
              <a:t>..</a:t>
            </a:r>
          </a:p>
          <a:p>
            <a:r>
              <a:rPr lang="en-GB" dirty="0" smtClean="0"/>
              <a:t>..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980923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ubrik 6"/>
          <p:cNvSpPr>
            <a:spLocks noGrp="1"/>
          </p:cNvSpPr>
          <p:nvPr>
            <p:ph type="title"/>
          </p:nvPr>
        </p:nvSpPr>
        <p:spPr>
          <a:xfrm>
            <a:off x="179512" y="1360488"/>
            <a:ext cx="4752528" cy="2592288"/>
          </a:xfrm>
        </p:spPr>
        <p:txBody>
          <a:bodyPr>
            <a:normAutofit/>
          </a:bodyPr>
          <a:lstStyle/>
          <a:p>
            <a:r>
              <a:rPr lang="sv-SE" dirty="0" err="1" smtClean="0"/>
              <a:t>We</a:t>
            </a:r>
            <a:r>
              <a:rPr lang="sv-SE" dirty="0" smtClean="0"/>
              <a:t> </a:t>
            </a:r>
            <a:r>
              <a:rPr lang="sv-SE" dirty="0" err="1" smtClean="0"/>
              <a:t>would</a:t>
            </a:r>
            <a:r>
              <a:rPr lang="sv-SE" dirty="0" smtClean="0"/>
              <a:t> like </a:t>
            </a:r>
            <a:r>
              <a:rPr lang="sv-SE" dirty="0" err="1" smtClean="0"/>
              <a:t>to</a:t>
            </a:r>
            <a:r>
              <a:rPr lang="sv-SE" dirty="0" smtClean="0"/>
              <a:t> </a:t>
            </a:r>
            <a:r>
              <a:rPr lang="sv-SE" dirty="0" err="1" smtClean="0"/>
              <a:t>have</a:t>
            </a:r>
            <a:r>
              <a:rPr lang="sv-SE" dirty="0" smtClean="0"/>
              <a:t> </a:t>
            </a:r>
            <a:r>
              <a:rPr lang="sv-SE" dirty="0" err="1" smtClean="0"/>
              <a:t>you</a:t>
            </a:r>
            <a:r>
              <a:rPr lang="sv-SE" dirty="0" smtClean="0"/>
              <a:t> </a:t>
            </a:r>
            <a:r>
              <a:rPr lang="sv-SE" dirty="0" err="1" smtClean="0"/>
              <a:t>onboard</a:t>
            </a:r>
            <a:r>
              <a:rPr lang="sv-SE" dirty="0" smtClean="0"/>
              <a:t>!!</a:t>
            </a:r>
            <a:endParaRPr lang="sv-SE" dirty="0"/>
          </a:p>
        </p:txBody>
      </p:sp>
      <p:pic>
        <p:nvPicPr>
          <p:cNvPr id="4098" name="Picture 2" descr="C:\Users\Per-Erik Holmberg\Downloads\stick_figure_captain_reaching_out_hand_800_wht_806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412776"/>
            <a:ext cx="2368550" cy="5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ktangel 7"/>
          <p:cNvSpPr/>
          <p:nvPr/>
        </p:nvSpPr>
        <p:spPr>
          <a:xfrm>
            <a:off x="259559" y="4077072"/>
            <a:ext cx="5680593" cy="258532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sv-SE" sz="5400" b="1" cap="all" spc="0" dirty="0" smtClean="0">
                <a:ln>
                  <a:solidFill>
                    <a:schemeClr val="bg1"/>
                  </a:solidFill>
                </a:ln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Real </a:t>
            </a:r>
            <a:r>
              <a:rPr lang="sv-SE" sz="5400" b="1" cap="all" spc="0" dirty="0" err="1" smtClean="0">
                <a:ln>
                  <a:solidFill>
                    <a:schemeClr val="bg1"/>
                  </a:solidFill>
                </a:ln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Time</a:t>
            </a:r>
            <a:r>
              <a:rPr lang="sv-SE" sz="5400" b="1" cap="all" spc="0" dirty="0" smtClean="0">
                <a:ln>
                  <a:solidFill>
                    <a:schemeClr val="bg1"/>
                  </a:solidFill>
                </a:ln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sv-SE" sz="5400" b="1" cap="all" spc="0" dirty="0" err="1" smtClean="0">
                <a:ln>
                  <a:solidFill>
                    <a:schemeClr val="bg1"/>
                  </a:solidFill>
                </a:ln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Ferries</a:t>
            </a:r>
            <a:endParaRPr lang="sv-SE" sz="5400" b="1" cap="all" spc="0" dirty="0" smtClean="0">
              <a:ln>
                <a:solidFill>
                  <a:schemeClr val="bg1"/>
                </a:solidFill>
              </a:ln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endParaRPr lang="sv-SE" sz="5400" b="1" cap="all" spc="0" dirty="0" smtClean="0">
              <a:ln>
                <a:solidFill>
                  <a:schemeClr val="bg1"/>
                </a:solidFill>
              </a:ln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endParaRPr lang="sv-SE" sz="5400" b="1" cap="all" spc="0" dirty="0">
              <a:ln>
                <a:solidFill>
                  <a:schemeClr val="bg1"/>
                </a:solidFill>
              </a:ln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9" name="Rektangel 8"/>
          <p:cNvSpPr/>
          <p:nvPr/>
        </p:nvSpPr>
        <p:spPr>
          <a:xfrm>
            <a:off x="384890" y="4908068"/>
            <a:ext cx="380104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sv-SE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In the </a:t>
            </a:r>
            <a:r>
              <a:rPr lang="sv-SE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B</a:t>
            </a:r>
            <a:r>
              <a:rPr lang="sv-SE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altics</a:t>
            </a:r>
            <a:endParaRPr lang="sv-SE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115840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447</Words>
  <Application>Microsoft Office PowerPoint</Application>
  <PresentationFormat>Bildspel på skärmen (4:3)</PresentationFormat>
  <Paragraphs>71</Paragraphs>
  <Slides>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Bildrubriker</vt:lpstr>
      </vt:variant>
      <vt:variant>
        <vt:i4>9</vt:i4>
      </vt:variant>
    </vt:vector>
  </HeadingPairs>
  <TitlesOfParts>
    <vt:vector size="10" baseType="lpstr">
      <vt:lpstr>Office-tema</vt:lpstr>
      <vt:lpstr>Real Time Ferries</vt:lpstr>
      <vt:lpstr>The project idea´ in short</vt:lpstr>
      <vt:lpstr>The approach</vt:lpstr>
      <vt:lpstr>The approach</vt:lpstr>
      <vt:lpstr>The operations area participation  (Wish List)</vt:lpstr>
      <vt:lpstr>The role of particapating ferry-lines</vt:lpstr>
      <vt:lpstr>Benefits for particapants</vt:lpstr>
      <vt:lpstr>Particapation of ferry-lines and transport operators (ongoing discussions)</vt:lpstr>
      <vt:lpstr>We would like to have you onboard!!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Real Time Ferries</dc:title>
  <dc:creator>Per-Erik Holmberg</dc:creator>
  <cp:lastModifiedBy>Sundström, Magnus</cp:lastModifiedBy>
  <cp:revision>13</cp:revision>
  <dcterms:created xsi:type="dcterms:W3CDTF">2016-05-04T06:18:33Z</dcterms:created>
  <dcterms:modified xsi:type="dcterms:W3CDTF">2016-05-04T11:10:08Z</dcterms:modified>
</cp:coreProperties>
</file>